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authors.xml" ContentType="application/vnd.ms-powerpoint.authors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notesMasterIdLst>
    <p:notesMasterId r:id="rId3"/>
  </p:notesMasterIdLst>
  <p:sldIdLst>
    <p:sldId id="287" r:id="rId2"/>
  </p:sldIdLst>
  <p:sldSz cx="7559675" cy="10691813"/>
  <p:notesSz cx="6858000" cy="9144000"/>
  <p:embeddedFontLst>
    <p:embeddedFont>
      <p:font typeface="BHF Beats Bold" panose="00000800000000000000" pitchFamily="50" charset="0"/>
      <p:bold r:id="rId4"/>
    </p:embeddedFont>
    <p:embeddedFont>
      <p:font typeface="F37 Ginger" panose="00000500000000000000" pitchFamily="50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B05F36-25E1-67A2-17CB-36ACA8D534EB}" name="Marlia Madekwe" initials="MM" userId="S::madekwem@bhf.org.uk::eb930b4e-47c7-4b54-a7e3-2be37304ea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2D"/>
    <a:srgbClr val="8C0032"/>
    <a:srgbClr val="E62A32"/>
    <a:srgbClr val="E6E6E6"/>
    <a:srgbClr val="D2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1" autoAdjust="0"/>
    <p:restoredTop sz="96301"/>
  </p:normalViewPr>
  <p:slideViewPr>
    <p:cSldViewPr snapToGrid="0">
      <p:cViewPr varScale="1">
        <p:scale>
          <a:sx n="39" d="100"/>
          <a:sy n="39" d="100"/>
        </p:scale>
        <p:origin x="239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71163-B5D3-EB45-A835-0F320DBE4D4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6B6F0-62EC-AB48-8505-B4271C40B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3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E6B6F0-62EC-AB48-8505-B4271C40B6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94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key_facts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732257C-A8EF-E222-385C-4018CC6A0A9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70" y="10254805"/>
            <a:ext cx="2832100" cy="38100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76F9E7B-01B1-94EE-AD9A-24691F049609}"/>
              </a:ext>
            </a:extLst>
          </p:cNvPr>
          <p:cNvSpPr/>
          <p:nvPr userDrawn="1"/>
        </p:nvSpPr>
        <p:spPr>
          <a:xfrm>
            <a:off x="4192221" y="3179908"/>
            <a:ext cx="3077737" cy="30777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AD08BEB4-5725-BB05-6342-49510957F0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049" y="26517"/>
            <a:ext cx="2817599" cy="1113596"/>
          </a:xfrm>
          <a:prstGeom prst="rect">
            <a:avLst/>
          </a:prstGeom>
        </p:spPr>
      </p:pic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DAE4907D-63BE-9A53-3E49-BC7BBD18AC0D}"/>
              </a:ext>
            </a:extLst>
          </p:cNvPr>
          <p:cNvSpPr txBox="1">
            <a:spLocks/>
          </p:cNvSpPr>
          <p:nvPr userDrawn="1"/>
        </p:nvSpPr>
        <p:spPr>
          <a:xfrm>
            <a:off x="539750" y="9952747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6DE384-51A9-7441-BC65-37FA64FC72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782" y="10238930"/>
            <a:ext cx="964804" cy="29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9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26" userDrawn="1">
          <p15:clr>
            <a:srgbClr val="FBAE40"/>
          </p15:clr>
        </p15:guide>
        <p15:guide id="2" pos="340" userDrawn="1">
          <p15:clr>
            <a:srgbClr val="FBAE40"/>
          </p15:clr>
        </p15:guide>
        <p15:guide id="3" pos="4422" userDrawn="1">
          <p15:clr>
            <a:srgbClr val="FBAE40"/>
          </p15:clr>
        </p15:guide>
        <p15:guide id="4" orient="horz" pos="6316" userDrawn="1">
          <p15:clr>
            <a:srgbClr val="FBAE40"/>
          </p15:clr>
        </p15:guide>
        <p15:guide id="5" pos="2313" userDrawn="1">
          <p15:clr>
            <a:srgbClr val="FBAE40"/>
          </p15:clr>
        </p15:guide>
        <p15:guide id="6" pos="2449" userDrawn="1">
          <p15:clr>
            <a:srgbClr val="FBAE40"/>
          </p15:clr>
        </p15:guide>
        <p15:guide id="7" pos="408" userDrawn="1">
          <p15:clr>
            <a:srgbClr val="FBAE40"/>
          </p15:clr>
        </p15:guide>
        <p15:guide id="8" pos="2222" userDrawn="1">
          <p15:clr>
            <a:srgbClr val="FBAE40"/>
          </p15:clr>
        </p15:guide>
        <p15:guide id="9" pos="2540" userDrawn="1">
          <p15:clr>
            <a:srgbClr val="FBAE40"/>
          </p15:clr>
        </p15:guide>
        <p15:guide id="10" pos="43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key_fact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76F9E7B-01B1-94EE-AD9A-24691F049609}"/>
              </a:ext>
            </a:extLst>
          </p:cNvPr>
          <p:cNvSpPr/>
          <p:nvPr userDrawn="1"/>
        </p:nvSpPr>
        <p:spPr>
          <a:xfrm>
            <a:off x="4192221" y="3179908"/>
            <a:ext cx="3077737" cy="30777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07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26">
          <p15:clr>
            <a:srgbClr val="FBAE40"/>
          </p15:clr>
        </p15:guide>
        <p15:guide id="2" pos="340">
          <p15:clr>
            <a:srgbClr val="FBAE40"/>
          </p15:clr>
        </p15:guide>
        <p15:guide id="3" pos="4422">
          <p15:clr>
            <a:srgbClr val="FBAE40"/>
          </p15:clr>
        </p15:guide>
        <p15:guide id="4" orient="horz" pos="6316">
          <p15:clr>
            <a:srgbClr val="FBAE40"/>
          </p15:clr>
        </p15:guide>
        <p15:guide id="5" pos="2313">
          <p15:clr>
            <a:srgbClr val="FBAE40"/>
          </p15:clr>
        </p15:guide>
        <p15:guide id="6" pos="2449">
          <p15:clr>
            <a:srgbClr val="FBAE40"/>
          </p15:clr>
        </p15:guide>
        <p15:guide id="7" pos="408" userDrawn="1">
          <p15:clr>
            <a:srgbClr val="FBAE40"/>
          </p15:clr>
        </p15:guide>
        <p15:guide id="8" pos="2245" userDrawn="1">
          <p15:clr>
            <a:srgbClr val="FBAE40"/>
          </p15:clr>
        </p15:guide>
        <p15:guide id="9" pos="2517" userDrawn="1">
          <p15:clr>
            <a:srgbClr val="FBAE40"/>
          </p15:clr>
        </p15:guide>
        <p15:guide id="10" pos="435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347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68EC798-204C-A53A-D08A-E8F0B14911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6236955"/>
            <a:ext cx="3456517" cy="3267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3DB3DEF-9C6B-8CEB-B60B-FC88A5E35A33}"/>
              </a:ext>
            </a:extLst>
          </p:cNvPr>
          <p:cNvSpPr txBox="1"/>
          <p:nvPr/>
        </p:nvSpPr>
        <p:spPr>
          <a:xfrm>
            <a:off x="522817" y="1365894"/>
            <a:ext cx="6731246" cy="218213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8800" b="1" spc="-150" dirty="0">
                <a:solidFill>
                  <a:srgbClr val="ED002D"/>
                </a:solidFill>
                <a:latin typeface="BHF Beats Bold" pitchFamily="2" charset="77"/>
              </a:rPr>
              <a:t>Race</a:t>
            </a:r>
          </a:p>
          <a:p>
            <a:pPr>
              <a:lnSpc>
                <a:spcPct val="80000"/>
              </a:lnSpc>
            </a:pPr>
            <a:r>
              <a:rPr lang="en-GB" sz="8800" b="1" dirty="0">
                <a:solidFill>
                  <a:srgbClr val="ED002D"/>
                </a:solidFill>
                <a:latin typeface="BHF Beats Bold" pitchFamily="2" charset="77"/>
              </a:rPr>
              <a:t>night is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43679E7-E417-B3C0-82FD-7F2C3374115B}"/>
              </a:ext>
            </a:extLst>
          </p:cNvPr>
          <p:cNvSpPr txBox="1">
            <a:spLocks/>
          </p:cNvSpPr>
          <p:nvPr/>
        </p:nvSpPr>
        <p:spPr>
          <a:xfrm>
            <a:off x="539750" y="5408676"/>
            <a:ext cx="3456517" cy="3436066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INSERT DESCRIPTION OF RACE NIGHT, INCLUDING AND REFRESMENTS, RAFFLES ETC.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8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TYPE DATE HERE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TYPE TIME HERE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TYPE ADDRESS HERE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£XX to enter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8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  <a:p>
            <a:pPr>
              <a:lnSpc>
                <a:spcPct val="100000"/>
              </a:lnSpc>
            </a:pPr>
            <a:endParaRPr lang="en-GB" sz="18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INSERT LINK FOR </a:t>
            </a:r>
            <a:b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</a:b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EMAIL FOR TICKETS ETC, </a:t>
            </a:r>
            <a:b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</a:b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OR TYPE DETAILS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10BE16-2421-828D-C8C9-A5B2B5433F6D}"/>
              </a:ext>
            </a:extLst>
          </p:cNvPr>
          <p:cNvSpPr txBox="1"/>
          <p:nvPr/>
        </p:nvSpPr>
        <p:spPr>
          <a:xfrm>
            <a:off x="539750" y="3962126"/>
            <a:ext cx="6731246" cy="10156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22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Join us for a flutter and fundraising fun at </a:t>
            </a:r>
            <a:br>
              <a:rPr lang="en-GB" sz="22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</a:br>
            <a:r>
              <a:rPr lang="en-GB" sz="22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a virtual race night as we raise funds for </a:t>
            </a:r>
            <a:br>
              <a:rPr lang="en-GB" sz="22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</a:br>
            <a:r>
              <a:rPr lang="en-GB" sz="22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British Heart Foundation (BHF)</a:t>
            </a:r>
            <a:endParaRPr lang="en-GB" sz="2200" b="1" dirty="0">
              <a:solidFill>
                <a:srgbClr val="8C0032"/>
              </a:solidFill>
              <a:latin typeface="F37 Ginger" pitchFamily="2" charset="77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00A95E-838A-8475-C45C-4F228398E4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0923" y="4908769"/>
            <a:ext cx="3714663" cy="578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8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FF0030"/>
      </a:dk2>
      <a:lt2>
        <a:srgbClr val="D20019"/>
      </a:lt2>
      <a:accent1>
        <a:srgbClr val="FF0030"/>
      </a:accent1>
      <a:accent2>
        <a:srgbClr val="500AB4"/>
      </a:accent2>
      <a:accent3>
        <a:srgbClr val="2D91FF"/>
      </a:accent3>
      <a:accent4>
        <a:srgbClr val="19D79B"/>
      </a:accent4>
      <a:accent5>
        <a:srgbClr val="FF873C"/>
      </a:accent5>
      <a:accent6>
        <a:srgbClr val="FF3C64"/>
      </a:accent6>
      <a:hlink>
        <a:srgbClr val="2D91FF"/>
      </a:hlink>
      <a:folHlink>
        <a:srgbClr val="2D91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smtClean="0">
            <a:latin typeface="F37 Ginger Light" panose="00000500000000000000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mpact reporting template" id="{507C2A45-6962-8446-B040-C5D981A03C5A}" vid="{657541F7-C55B-0146-9423-1D6BD0901D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00A61EE04EE4F8DB7E8BCD4C50DED" ma:contentTypeVersion="21" ma:contentTypeDescription="Create a new document." ma:contentTypeScope="" ma:versionID="66c277deed7ba536738274ab5f42d6c9">
  <xsd:schema xmlns:xsd="http://www.w3.org/2001/XMLSchema" xmlns:xs="http://www.w3.org/2001/XMLSchema" xmlns:p="http://schemas.microsoft.com/office/2006/metadata/properties" xmlns:ns2="5db75ad0-adf1-4934-a8b7-13d41e1bd4d3" xmlns:ns3="bcac4df2-4ef8-418e-8743-0038eee5dfc4" targetNamespace="http://schemas.microsoft.com/office/2006/metadata/properties" ma:root="true" ma:fieldsID="62fb7d731ebf82d790493be321e99fe5" ns2:_="" ns3:_="">
    <xsd:import namespace="5db75ad0-adf1-4934-a8b7-13d41e1bd4d3"/>
    <xsd:import namespace="bcac4df2-4ef8-418e-8743-0038eee5df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isciplin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75ad0-adf1-4934-a8b7-13d41e1bd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iscipline" ma:index="12" nillable="true" ma:displayName="Discipline" ma:list="{cf633dde-d36e-4398-890d-6f2e38528eb4}" ma:internalName="Disciplin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4b10459-1d73-4dcd-97c8-8371d1f94e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5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8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c4df2-4ef8-418e-8743-0038eee5dfc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45c8795-3bc7-42b2-bfba-e34c4d39ce8e}" ma:internalName="TaxCatchAll" ma:showField="CatchAllData" ma:web="bcac4df2-4ef8-418e-8743-0038eee5df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b75ad0-adf1-4934-a8b7-13d41e1bd4d3">
      <Terms xmlns="http://schemas.microsoft.com/office/infopath/2007/PartnerControls"/>
    </lcf76f155ced4ddcb4097134ff3c332f>
    <TaxCatchAll xmlns="bcac4df2-4ef8-418e-8743-0038eee5dfc4" xsi:nil="true"/>
    <Notes xmlns="5db75ad0-adf1-4934-a8b7-13d41e1bd4d3" xsi:nil="true"/>
    <Dateandtime xmlns="5db75ad0-adf1-4934-a8b7-13d41e1bd4d3" xsi:nil="true"/>
    <Discipline xmlns="5db75ad0-adf1-4934-a8b7-13d41e1bd4d3" xsi:nil="true"/>
  </documentManagement>
</p:properties>
</file>

<file path=customXml/itemProps1.xml><?xml version="1.0" encoding="utf-8"?>
<ds:datastoreItem xmlns:ds="http://schemas.openxmlformats.org/officeDocument/2006/customXml" ds:itemID="{7C206907-145E-44E5-93D0-75C4A67FF752}"/>
</file>

<file path=customXml/itemProps2.xml><?xml version="1.0" encoding="utf-8"?>
<ds:datastoreItem xmlns:ds="http://schemas.openxmlformats.org/officeDocument/2006/customXml" ds:itemID="{0F19C33C-5700-4DA5-B7AD-11828913DA28}"/>
</file>

<file path=customXml/itemProps3.xml><?xml version="1.0" encoding="utf-8"?>
<ds:datastoreItem xmlns:ds="http://schemas.openxmlformats.org/officeDocument/2006/customXml" ds:itemID="{96965A78-97F6-4F52-998F-8DC1B86E9FDD}"/>
</file>

<file path=docProps/app.xml><?xml version="1.0" encoding="utf-8"?>
<Properties xmlns="http://schemas.openxmlformats.org/officeDocument/2006/extended-properties" xmlns:vt="http://schemas.openxmlformats.org/officeDocument/2006/docPropsVTypes">
  <Template>Impact reporting template</Template>
  <TotalTime>790</TotalTime>
  <Words>80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BHF Beats Bold</vt:lpstr>
      <vt:lpstr>Arial</vt:lpstr>
      <vt:lpstr>F37 Ginger</vt:lpstr>
      <vt:lpstr>Aptos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Marlia Madekwe</dc:creator>
  <cp:lastModifiedBy>Hannah Watkins</cp:lastModifiedBy>
  <cp:revision>17</cp:revision>
  <dcterms:created xsi:type="dcterms:W3CDTF">2022-10-05T13:24:44Z</dcterms:created>
  <dcterms:modified xsi:type="dcterms:W3CDTF">2024-11-26T16:41:15Z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0x01010006500A61EE04EE4F8DB7E8BCD4C50DED</vt:lpwstr>
  </property>
</Properties>
</file>