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authors.xml" ContentType="application/vnd.ms-powerpoint.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87" r:id="rId2"/>
  </p:sldIdLst>
  <p:sldSz cx="7559675" cy="10691813"/>
  <p:notesSz cx="6858000" cy="9144000"/>
  <p:embeddedFontLst>
    <p:embeddedFont>
      <p:font typeface="BHF Beats Bold" panose="00000800000000000000" pitchFamily="50" charset="0"/>
      <p:bold r:id="rId3"/>
    </p:embeddedFont>
    <p:embeddedFont>
      <p:font typeface="F37 Ginger" panose="00000500000000000000" pitchFamily="50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3B05F36-25E1-67A2-17CB-36ACA8D534EB}" name="Marlia Madekwe" initials="MM" userId="S::madekwem@bhf.org.uk::eb930b4e-47c7-4b54-a7e3-2be37304ea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D2D"/>
    <a:srgbClr val="8C0032"/>
    <a:srgbClr val="E62A32"/>
    <a:srgbClr val="E6E6E6"/>
    <a:srgbClr val="D200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1BE3EF-31A6-3149-8C02-B57EF40BAFAC}" v="2" dt="2022-11-21T10:13:57.0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9" autoAdjust="0"/>
    <p:restoredTop sz="96301"/>
  </p:normalViewPr>
  <p:slideViewPr>
    <p:cSldViewPr snapToGrid="0">
      <p:cViewPr varScale="1">
        <p:scale>
          <a:sx n="39" d="100"/>
          <a:sy n="39" d="100"/>
        </p:scale>
        <p:origin x="224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5" Type="http://schemas.openxmlformats.org/officeDocument/2006/relationships/customXml" Target="../customXml/item2.xml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key_facts_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76F9E7B-01B1-94EE-AD9A-24691F049609}"/>
              </a:ext>
            </a:extLst>
          </p:cNvPr>
          <p:cNvSpPr/>
          <p:nvPr userDrawn="1"/>
        </p:nvSpPr>
        <p:spPr>
          <a:xfrm>
            <a:off x="4192221" y="3179908"/>
            <a:ext cx="3077737" cy="307773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89EB9C5A-DA55-831F-6137-DD860AB4F457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12" y="9621924"/>
            <a:ext cx="2311400" cy="457200"/>
          </a:xfrm>
          <a:prstGeom prst="rect">
            <a:avLst/>
          </a:prstGeom>
        </p:spPr>
      </p:pic>
      <p:pic>
        <p:nvPicPr>
          <p:cNvPr id="3" name="Picture 2" descr="A red logo with black background&#10;&#10;Description automatically generated">
            <a:extLst>
              <a:ext uri="{FF2B5EF4-FFF2-40B4-BE49-F238E27FC236}">
                <a16:creationId xmlns:a16="http://schemas.microsoft.com/office/drawing/2014/main" id="{B0ABA9A9-DBF3-F4FF-7D01-2F5AF0CE530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049" y="26517"/>
            <a:ext cx="2817599" cy="1113596"/>
          </a:xfrm>
          <a:prstGeom prst="rect">
            <a:avLst/>
          </a:prstGeom>
        </p:spPr>
      </p:pic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B06C4C81-257D-06F2-A19D-29591B69D9FC}"/>
              </a:ext>
            </a:extLst>
          </p:cNvPr>
          <p:cNvSpPr txBox="1">
            <a:spLocks/>
          </p:cNvSpPr>
          <p:nvPr userDrawn="1"/>
        </p:nvSpPr>
        <p:spPr>
          <a:xfrm>
            <a:off x="480666" y="9352297"/>
            <a:ext cx="2488657" cy="325675"/>
          </a:xfrm>
          <a:prstGeom prst="rect">
            <a:avLst/>
          </a:prstGeom>
        </p:spPr>
        <p:txBody>
          <a:bodyPr lIns="0" tIns="0" rIns="0" bIns="0"/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bh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f.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or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g.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uk</a:t>
            </a:r>
            <a:endParaRPr lang="en-US" sz="2000" b="1" i="0" dirty="0">
              <a:solidFill>
                <a:srgbClr val="ED002D"/>
              </a:solidFill>
              <a:latin typeface="F37 Ginger" pitchFamily="2" charset="77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E08118-4B1E-1087-FB7B-95E139CE17F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66" y="10204565"/>
            <a:ext cx="1031257" cy="31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99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26" userDrawn="1">
          <p15:clr>
            <a:srgbClr val="FBAE40"/>
          </p15:clr>
        </p15:guide>
        <p15:guide id="2" pos="340" userDrawn="1">
          <p15:clr>
            <a:srgbClr val="FBAE40"/>
          </p15:clr>
        </p15:guide>
        <p15:guide id="3" pos="4422" userDrawn="1">
          <p15:clr>
            <a:srgbClr val="FBAE40"/>
          </p15:clr>
        </p15:guide>
        <p15:guide id="4" orient="horz" pos="6316" userDrawn="1">
          <p15:clr>
            <a:srgbClr val="FBAE40"/>
          </p15:clr>
        </p15:guide>
        <p15:guide id="5" pos="2313" userDrawn="1">
          <p15:clr>
            <a:srgbClr val="FBAE40"/>
          </p15:clr>
        </p15:guide>
        <p15:guide id="6" pos="2449" userDrawn="1">
          <p15:clr>
            <a:srgbClr val="FBAE40"/>
          </p15:clr>
        </p15:guide>
        <p15:guide id="7" pos="408" userDrawn="1">
          <p15:clr>
            <a:srgbClr val="FBAE40"/>
          </p15:clr>
        </p15:guide>
        <p15:guide id="8" pos="2222" userDrawn="1">
          <p15:clr>
            <a:srgbClr val="FBAE40"/>
          </p15:clr>
        </p15:guide>
        <p15:guide id="9" pos="2540" userDrawn="1">
          <p15:clr>
            <a:srgbClr val="FBAE40"/>
          </p15:clr>
        </p15:guide>
        <p15:guide id="10" pos="433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key_facts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76F9E7B-01B1-94EE-AD9A-24691F049609}"/>
              </a:ext>
            </a:extLst>
          </p:cNvPr>
          <p:cNvSpPr/>
          <p:nvPr userDrawn="1"/>
        </p:nvSpPr>
        <p:spPr>
          <a:xfrm>
            <a:off x="4192221" y="3179908"/>
            <a:ext cx="3077737" cy="307773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07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26">
          <p15:clr>
            <a:srgbClr val="FBAE40"/>
          </p15:clr>
        </p15:guide>
        <p15:guide id="2" pos="340">
          <p15:clr>
            <a:srgbClr val="FBAE40"/>
          </p15:clr>
        </p15:guide>
        <p15:guide id="3" pos="4422">
          <p15:clr>
            <a:srgbClr val="FBAE40"/>
          </p15:clr>
        </p15:guide>
        <p15:guide id="4" orient="horz" pos="6316">
          <p15:clr>
            <a:srgbClr val="FBAE40"/>
          </p15:clr>
        </p15:guide>
        <p15:guide id="5" pos="2313">
          <p15:clr>
            <a:srgbClr val="FBAE40"/>
          </p15:clr>
        </p15:guide>
        <p15:guide id="6" pos="2449">
          <p15:clr>
            <a:srgbClr val="FBAE40"/>
          </p15:clr>
        </p15:guide>
        <p15:guide id="7" pos="408" userDrawn="1">
          <p15:clr>
            <a:srgbClr val="FBAE40"/>
          </p15:clr>
        </p15:guide>
        <p15:guide id="8" pos="2245" userDrawn="1">
          <p15:clr>
            <a:srgbClr val="FBAE40"/>
          </p15:clr>
        </p15:guide>
        <p15:guide id="9" pos="2517" userDrawn="1">
          <p15:clr>
            <a:srgbClr val="FBAE40"/>
          </p15:clr>
        </p15:guide>
        <p15:guide id="10" pos="435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347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13A03087-A04C-92BB-01C8-6168F08B4266}"/>
              </a:ext>
            </a:extLst>
          </p:cNvPr>
          <p:cNvSpPr txBox="1"/>
          <p:nvPr/>
        </p:nvSpPr>
        <p:spPr>
          <a:xfrm>
            <a:off x="506920" y="1175280"/>
            <a:ext cx="6731246" cy="238052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9600" b="1" spc="-150" dirty="0">
                <a:solidFill>
                  <a:srgbClr val="ED002D"/>
                </a:solidFill>
                <a:latin typeface="BHF Beats Bold" pitchFamily="2" charset="77"/>
              </a:rPr>
              <a:t>A big</a:t>
            </a:r>
          </a:p>
          <a:p>
            <a:pPr>
              <a:lnSpc>
                <a:spcPct val="80000"/>
              </a:lnSpc>
            </a:pPr>
            <a:r>
              <a:rPr lang="en-GB" sz="9600" b="1" spc="-150" dirty="0">
                <a:solidFill>
                  <a:srgbClr val="ED002D"/>
                </a:solidFill>
                <a:latin typeface="BHF Beats Bold" pitchFamily="2" charset="77"/>
              </a:rPr>
              <a:t>quiz night</a:t>
            </a:r>
            <a:endParaRPr lang="en-GB" sz="9600" b="1" dirty="0">
              <a:solidFill>
                <a:srgbClr val="ED002D"/>
              </a:solidFill>
              <a:latin typeface="BHF Beats Bold" pitchFamily="2" charset="77"/>
            </a:endParaRP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E43679E7-E417-B3C0-82FD-7F2C3374115B}"/>
              </a:ext>
            </a:extLst>
          </p:cNvPr>
          <p:cNvSpPr txBox="1">
            <a:spLocks/>
          </p:cNvSpPr>
          <p:nvPr/>
        </p:nvSpPr>
        <p:spPr>
          <a:xfrm>
            <a:off x="539750" y="5131654"/>
            <a:ext cx="6480175" cy="438487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 defTabSz="990576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2925" b="1" kern="1200" spc="0" baseline="0" dirty="0" smtClean="0">
                <a:solidFill>
                  <a:schemeClr val="accent1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495288" indent="0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8219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3350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2879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4082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70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5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4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[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TYPE DATE HERE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[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TYPE TIME HERE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[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£XX to enter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] </a:t>
            </a:r>
          </a:p>
          <a:p>
            <a:pPr>
              <a:lnSpc>
                <a:spcPct val="100000"/>
              </a:lnSpc>
            </a:pPr>
            <a:endParaRPr lang="en-GB" sz="1800" b="0" dirty="0">
              <a:solidFill>
                <a:schemeClr val="tx1">
                  <a:lumMod val="85000"/>
                  <a:lumOff val="15000"/>
                </a:schemeClr>
              </a:solidFill>
              <a:latin typeface="F37 Ginger" pitchFamily="2" charset="77"/>
            </a:endParaRPr>
          </a:p>
          <a:p>
            <a:pPr>
              <a:lnSpc>
                <a:spcPct val="100000"/>
              </a:lnSpc>
            </a:pP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Form a team with up to [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INSERT NUMBER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] colleagues and join us for a little friendly competition. </a:t>
            </a:r>
          </a:p>
          <a:p>
            <a:pPr>
              <a:lnSpc>
                <a:spcPct val="100000"/>
              </a:lnSpc>
            </a:pPr>
            <a:endParaRPr lang="en-GB" sz="1800" b="0" dirty="0">
              <a:solidFill>
                <a:schemeClr val="tx1">
                  <a:lumMod val="85000"/>
                  <a:lumOff val="15000"/>
                </a:schemeClr>
              </a:solidFill>
              <a:latin typeface="F37 Ginger" pitchFamily="2" charset="77"/>
            </a:endParaRPr>
          </a:p>
          <a:p>
            <a:pPr>
              <a:lnSpc>
                <a:spcPct val="100000"/>
              </a:lnSpc>
            </a:pP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[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INSERT LINK FOR </a:t>
            </a:r>
          </a:p>
          <a:p>
            <a:pPr>
              <a:lnSpc>
                <a:spcPct val="100000"/>
              </a:lnSpc>
            </a:pP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EMAIL FOR TICKETS ETC, </a:t>
            </a:r>
          </a:p>
          <a:p>
            <a:pPr>
              <a:lnSpc>
                <a:spcPct val="100000"/>
              </a:lnSpc>
            </a:pP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OR TYPE DETAILS </a:t>
            </a:r>
          </a:p>
          <a:p>
            <a:pPr>
              <a:lnSpc>
                <a:spcPct val="100000"/>
              </a:lnSpc>
            </a:pP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FOR POSTER</a:t>
            </a:r>
            <a:r>
              <a:rPr lang="en-GB" sz="18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endParaRPr lang="en-GB" sz="1800" b="0" dirty="0">
              <a:solidFill>
                <a:schemeClr val="tx1">
                  <a:lumMod val="85000"/>
                  <a:lumOff val="15000"/>
                </a:schemeClr>
              </a:solidFill>
              <a:latin typeface="F37 Ginger" pitchFamily="2" charset="77"/>
            </a:endParaRPr>
          </a:p>
          <a:p>
            <a:pPr>
              <a:lnSpc>
                <a:spcPct val="100000"/>
              </a:lnSpc>
            </a:pPr>
            <a:endParaRPr lang="en-GB" sz="1800" b="0" dirty="0">
              <a:solidFill>
                <a:schemeClr val="tx1">
                  <a:lumMod val="85000"/>
                  <a:lumOff val="15000"/>
                </a:schemeClr>
              </a:solidFill>
              <a:latin typeface="F37 Ginger" pitchFamily="2" charset="77"/>
            </a:endParaRPr>
          </a:p>
          <a:p>
            <a:pPr>
              <a:lnSpc>
                <a:spcPct val="100000"/>
              </a:lnSpc>
            </a:pPr>
            <a:endParaRPr lang="en-GB" sz="1800" b="0" dirty="0">
              <a:solidFill>
                <a:schemeClr val="tx1">
                  <a:lumMod val="85000"/>
                  <a:lumOff val="15000"/>
                </a:schemeClr>
              </a:solidFill>
              <a:latin typeface="F37 Ginger" pitchFamily="2" charset="77"/>
            </a:endParaRPr>
          </a:p>
          <a:p>
            <a:pPr>
              <a:lnSpc>
                <a:spcPct val="100000"/>
              </a:lnSpc>
            </a:pPr>
            <a:endParaRPr lang="en-GB" sz="1800" b="0" dirty="0">
              <a:solidFill>
                <a:schemeClr val="tx1">
                  <a:lumMod val="85000"/>
                  <a:lumOff val="15000"/>
                </a:schemeClr>
              </a:solidFill>
              <a:latin typeface="F37 Ginger" pitchFamily="2" charset="7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DFCADBE-D617-11C7-559B-882E972D8CBD}"/>
              </a:ext>
            </a:extLst>
          </p:cNvPr>
          <p:cNvSpPr txBox="1"/>
          <p:nvPr/>
        </p:nvSpPr>
        <p:spPr>
          <a:xfrm>
            <a:off x="539750" y="4145135"/>
            <a:ext cx="6665586" cy="61555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GB" sz="2000" b="1" u="none" strike="noStrike" dirty="0">
                <a:solidFill>
                  <a:srgbClr val="444444"/>
                </a:solidFill>
                <a:effectLst/>
                <a:latin typeface="F37 Ginger" pitchFamily="2" charset="77"/>
              </a:rPr>
              <a:t>A fun night with friends and family for a great cause. Help us raise money to fund research and save lives.</a:t>
            </a:r>
            <a:endParaRPr lang="en-GB" sz="2000" b="1" dirty="0">
              <a:solidFill>
                <a:srgbClr val="2D2D2D"/>
              </a:solidFill>
              <a:latin typeface="F37 Ginger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2CDDC16-7166-DC0A-77D6-2E560F57F2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3614" b="944"/>
          <a:stretch/>
        </p:blipFill>
        <p:spPr>
          <a:xfrm>
            <a:off x="3105138" y="7213626"/>
            <a:ext cx="4454537" cy="347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80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FF0030"/>
      </a:dk2>
      <a:lt2>
        <a:srgbClr val="D20019"/>
      </a:lt2>
      <a:accent1>
        <a:srgbClr val="FF0030"/>
      </a:accent1>
      <a:accent2>
        <a:srgbClr val="500AB4"/>
      </a:accent2>
      <a:accent3>
        <a:srgbClr val="2D91FF"/>
      </a:accent3>
      <a:accent4>
        <a:srgbClr val="19D79B"/>
      </a:accent4>
      <a:accent5>
        <a:srgbClr val="FF873C"/>
      </a:accent5>
      <a:accent6>
        <a:srgbClr val="FF3C64"/>
      </a:accent6>
      <a:hlink>
        <a:srgbClr val="2D91FF"/>
      </a:hlink>
      <a:folHlink>
        <a:srgbClr val="2D91F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600" smtClean="0">
            <a:latin typeface="F37 Ginger Light" panose="00000500000000000000" pitchFamily="50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mpact reporting template" id="{507C2A45-6962-8446-B040-C5D981A03C5A}" vid="{657541F7-C55B-0146-9423-1D6BD0901D3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500A61EE04EE4F8DB7E8BCD4C50DED" ma:contentTypeVersion="21" ma:contentTypeDescription="Create a new document." ma:contentTypeScope="" ma:versionID="66c277deed7ba536738274ab5f42d6c9">
  <xsd:schema xmlns:xsd="http://www.w3.org/2001/XMLSchema" xmlns:xs="http://www.w3.org/2001/XMLSchema" xmlns:p="http://schemas.microsoft.com/office/2006/metadata/properties" xmlns:ns2="5db75ad0-adf1-4934-a8b7-13d41e1bd4d3" xmlns:ns3="bcac4df2-4ef8-418e-8743-0038eee5dfc4" targetNamespace="http://schemas.microsoft.com/office/2006/metadata/properties" ma:root="true" ma:fieldsID="62fb7d731ebf82d790493be321e99fe5" ns2:_="" ns3:_="">
    <xsd:import namespace="5db75ad0-adf1-4934-a8b7-13d41e1bd4d3"/>
    <xsd:import namespace="bcac4df2-4ef8-418e-8743-0038eee5df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Disciplin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Dateandtime" minOccurs="0"/>
                <xsd:element ref="ns2:MediaServiceObjectDetectorVersions" minOccurs="0"/>
                <xsd:element ref="ns2:MediaServiceSearchProperties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b75ad0-adf1-4934-a8b7-13d41e1bd4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iscipline" ma:index="12" nillable="true" ma:displayName="Discipline" ma:list="{cf633dde-d36e-4398-890d-6f2e38528eb4}" ma:internalName="Discipline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4b10459-1d73-4dcd-97c8-8371d1f94e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ndtime" ma:index="25" nillable="true" ma:displayName="Date and time" ma:format="DateTime" ma:internalName="Dateandtime">
      <xsd:simpleType>
        <xsd:restriction base="dms:DateTime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8" nillable="true" ma:displayName="Notes" ma:format="Dropdown" ma:internalName="Note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ac4df2-4ef8-418e-8743-0038eee5dfc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45c8795-3bc7-42b2-bfba-e34c4d39ce8e}" ma:internalName="TaxCatchAll" ma:showField="CatchAllData" ma:web="bcac4df2-4ef8-418e-8743-0038eee5df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db75ad0-adf1-4934-a8b7-13d41e1bd4d3">
      <Terms xmlns="http://schemas.microsoft.com/office/infopath/2007/PartnerControls"/>
    </lcf76f155ced4ddcb4097134ff3c332f>
    <TaxCatchAll xmlns="bcac4df2-4ef8-418e-8743-0038eee5dfc4" xsi:nil="true"/>
    <Notes xmlns="5db75ad0-adf1-4934-a8b7-13d41e1bd4d3" xsi:nil="true"/>
    <Dateandtime xmlns="5db75ad0-adf1-4934-a8b7-13d41e1bd4d3" xsi:nil="true"/>
    <Discipline xmlns="5db75ad0-adf1-4934-a8b7-13d41e1bd4d3" xsi:nil="true"/>
  </documentManagement>
</p:properties>
</file>

<file path=customXml/itemProps1.xml><?xml version="1.0" encoding="utf-8"?>
<ds:datastoreItem xmlns:ds="http://schemas.openxmlformats.org/officeDocument/2006/customXml" ds:itemID="{F7BBE2C6-7590-4692-AE9F-D3F220D9220F}"/>
</file>

<file path=customXml/itemProps2.xml><?xml version="1.0" encoding="utf-8"?>
<ds:datastoreItem xmlns:ds="http://schemas.openxmlformats.org/officeDocument/2006/customXml" ds:itemID="{1D9E5FC6-1CC0-41E1-9CE6-09B5AEC83C3B}"/>
</file>

<file path=customXml/itemProps3.xml><?xml version="1.0" encoding="utf-8"?>
<ds:datastoreItem xmlns:ds="http://schemas.openxmlformats.org/officeDocument/2006/customXml" ds:itemID="{50497E70-10B6-45B3-90BB-615243737D5A}"/>
</file>

<file path=docProps/app.xml><?xml version="1.0" encoding="utf-8"?>
<Properties xmlns="http://schemas.openxmlformats.org/officeDocument/2006/extended-properties" xmlns:vt="http://schemas.openxmlformats.org/officeDocument/2006/docPropsVTypes">
  <Template>Impact reporting template</Template>
  <TotalTime>882</TotalTime>
  <Words>77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F37 Ginger</vt:lpstr>
      <vt:lpstr>Arial</vt:lpstr>
      <vt:lpstr>BHF Beats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Marlia Madekwe</dc:creator>
  <cp:lastModifiedBy>Hannah Watkins</cp:lastModifiedBy>
  <cp:revision>16</cp:revision>
  <dcterms:created xsi:type="dcterms:W3CDTF">2022-10-05T13:24:44Z</dcterms:created>
  <dcterms:modified xsi:type="dcterms:W3CDTF">2024-11-26T16:42:26Z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0x01010006500A61EE04EE4F8DB7E8BCD4C50DED</vt:lpwstr>
  </property>
</Properties>
</file>