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sldIdLst>
    <p:sldId id="282" r:id="rId2"/>
    <p:sldId id="283" r:id="rId3"/>
  </p:sldIdLst>
  <p:sldSz cx="7559675" cy="10691813"/>
  <p:notesSz cx="6858000" cy="9144000"/>
  <p:embeddedFontLst>
    <p:embeddedFont>
      <p:font typeface="BHF Beats Bold" panose="00000800000000000000" pitchFamily="50" charset="0"/>
      <p:bold r:id="rId4"/>
    </p:embeddedFont>
    <p:embeddedFont>
      <p:font typeface="F37 Ginger" panose="00000500000000000000" pitchFamily="50" charset="0"/>
      <p:regular r:id="rId5"/>
      <p:bold r:id="rId6"/>
      <p:italic r:id="rId7"/>
      <p:boldItalic r:id="rId8"/>
    </p:embeddedFont>
    <p:embeddedFont>
      <p:font typeface="F37 Ginger Light" panose="00000500000000000000" pitchFamily="50" charset="0"/>
      <p:regular r:id="rId9"/>
      <p:italic r:id="rId10"/>
    </p:embeddedFont>
    <p:embeddedFont>
      <p:font typeface="F37Ginger-Light" panose="00000500000000000000" pitchFamily="50" charset="0"/>
      <p:regular r:id="rId11"/>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06C205-B85F-A838-3A90-1E432D6A0C1F}" name="Piers Rutterford" initials="PR" userId="5216460369622360" providerId="Windows Live"/>
  <p188:author id="{43B05F36-25E1-67A2-17CB-36ACA8D534EB}" name="Marlia Madekwe" initials="MM" userId="S::madekwem@bhf.org.uk::eb930b4e-47c7-4b54-a7e3-2be37304ea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2D"/>
    <a:srgbClr val="ED002D"/>
    <a:srgbClr val="8C0032"/>
    <a:srgbClr val="E62A32"/>
    <a:srgbClr val="E6E6E6"/>
    <a:srgbClr val="D200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58" autoAdjust="0"/>
    <p:restoredTop sz="96144"/>
  </p:normalViewPr>
  <p:slideViewPr>
    <p:cSldViewPr snapToGrid="0">
      <p:cViewPr>
        <p:scale>
          <a:sx n="74" d="100"/>
          <a:sy n="74" d="100"/>
        </p:scale>
        <p:origin x="18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key_facts_1">
    <p:bg>
      <p:bgPr>
        <a:solidFill>
          <a:schemeClr val="bg1"/>
        </a:soli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76F9E7B-01B1-94EE-AD9A-24691F049609}"/>
              </a:ext>
            </a:extLst>
          </p:cNvPr>
          <p:cNvSpPr/>
          <p:nvPr userDrawn="1"/>
        </p:nvSpPr>
        <p:spPr>
          <a:xfrm>
            <a:off x="4192221" y="3179908"/>
            <a:ext cx="3077737" cy="307773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black background with a black square&#10;&#10;Description automatically generated with medium confidence">
            <a:extLst>
              <a:ext uri="{FF2B5EF4-FFF2-40B4-BE49-F238E27FC236}">
                <a16:creationId xmlns:a16="http://schemas.microsoft.com/office/drawing/2014/main" id="{27861D6A-07BE-FDD8-D31D-C0B94EC23A0D}"/>
              </a:ext>
            </a:extLst>
          </p:cNvPr>
          <p:cNvPicPr>
            <a:picLocks noGrp="1" noRo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410792" y="10255499"/>
            <a:ext cx="2832100" cy="381000"/>
          </a:xfrm>
          <a:prstGeom prst="rect">
            <a:avLst/>
          </a:prstGeom>
        </p:spPr>
      </p:pic>
      <p:pic>
        <p:nvPicPr>
          <p:cNvPr id="3" name="Picture 2" descr="A red logo with black background&#10;&#10;Description automatically generated">
            <a:extLst>
              <a:ext uri="{FF2B5EF4-FFF2-40B4-BE49-F238E27FC236}">
                <a16:creationId xmlns:a16="http://schemas.microsoft.com/office/drawing/2014/main" id="{B1E36A86-2DBB-56DC-073A-FC48FE57257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56750" y="229496"/>
            <a:ext cx="2401178" cy="949014"/>
          </a:xfrm>
          <a:prstGeom prst="rect">
            <a:avLst/>
          </a:prstGeom>
        </p:spPr>
      </p:pic>
      <p:sp>
        <p:nvSpPr>
          <p:cNvPr id="5" name="Text Placeholder 5">
            <a:extLst>
              <a:ext uri="{FF2B5EF4-FFF2-40B4-BE49-F238E27FC236}">
                <a16:creationId xmlns:a16="http://schemas.microsoft.com/office/drawing/2014/main" id="{5C2E304E-40E4-0416-AE53-C617EA5C83A0}"/>
              </a:ext>
            </a:extLst>
          </p:cNvPr>
          <p:cNvSpPr txBox="1">
            <a:spLocks/>
          </p:cNvSpPr>
          <p:nvPr userDrawn="1"/>
        </p:nvSpPr>
        <p:spPr>
          <a:xfrm>
            <a:off x="2700569" y="273478"/>
            <a:ext cx="2129699" cy="204928"/>
          </a:xfrm>
          <a:prstGeom prst="rect">
            <a:avLst/>
          </a:prstGeom>
        </p:spPr>
        <p:txBody>
          <a:bodyPr lIns="0" tIns="0" rIns="0" bIns="0">
            <a:noAutofit/>
          </a:bodyPr>
          <a:lstStyle>
            <a:lvl1pPr marL="0" indent="0" algn="l" defTabSz="755934" rtl="0" eaLnBrk="1" latinLnBrk="0" hangingPunct="1">
              <a:lnSpc>
                <a:spcPct val="100000"/>
              </a:lnSpc>
              <a:spcBef>
                <a:spcPts val="0"/>
              </a:spcBef>
              <a:buFont typeface="Arial" panose="020B0604020202020204" pitchFamily="34" charset="0"/>
              <a:buNone/>
              <a:defRPr lang="en-US" sz="1200" b="1" i="0" kern="1200" dirty="0" smtClean="0">
                <a:solidFill>
                  <a:schemeClr val="tx1"/>
                </a:solidFill>
                <a:latin typeface="F37 Ginger" pitchFamily="2" charset="77"/>
                <a:ea typeface="+mn-ea"/>
                <a:cs typeface="+mn-cs"/>
              </a:defRPr>
            </a:lvl1pPr>
            <a:lvl2pPr marL="609585" indent="0" algn="l" defTabSz="755934" rtl="0" eaLnBrk="1" latinLnBrk="0" hangingPunct="1">
              <a:lnSpc>
                <a:spcPct val="90000"/>
              </a:lnSpc>
              <a:spcBef>
                <a:spcPts val="413"/>
              </a:spcBef>
              <a:buFont typeface="Arial" panose="020B0604020202020204" pitchFamily="34" charset="0"/>
              <a:buNone/>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algn="ctr"/>
            <a:r>
              <a:rPr lang="en-GB" sz="800" spc="100" dirty="0">
                <a:solidFill>
                  <a:srgbClr val="2D2D2D"/>
                </a:solidFill>
              </a:rPr>
              <a:t>FUNDRAISER HOW TO SERIES</a:t>
            </a:r>
          </a:p>
        </p:txBody>
      </p:sp>
      <p:sp>
        <p:nvSpPr>
          <p:cNvPr id="6" name="Text Placeholder 1">
            <a:extLst>
              <a:ext uri="{FF2B5EF4-FFF2-40B4-BE49-F238E27FC236}">
                <a16:creationId xmlns:a16="http://schemas.microsoft.com/office/drawing/2014/main" id="{302CFFDF-10AC-0167-BD65-0F01F1F4EE16}"/>
              </a:ext>
            </a:extLst>
          </p:cNvPr>
          <p:cNvSpPr txBox="1">
            <a:spLocks/>
          </p:cNvSpPr>
          <p:nvPr userDrawn="1"/>
        </p:nvSpPr>
        <p:spPr>
          <a:xfrm>
            <a:off x="539750" y="9952747"/>
            <a:ext cx="2488657"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b="1" i="0" dirty="0" err="1">
                <a:solidFill>
                  <a:srgbClr val="ED002D"/>
                </a:solidFill>
                <a:latin typeface="F37 Ginger" pitchFamily="2" charset="77"/>
              </a:rPr>
              <a:t>bh</a:t>
            </a:r>
            <a:r>
              <a:rPr lang="en-US" sz="2000" b="1" i="0" spc="-150" dirty="0" err="1">
                <a:solidFill>
                  <a:srgbClr val="ED002D"/>
                </a:solidFill>
                <a:latin typeface="F37 Ginger" pitchFamily="2" charset="77"/>
              </a:rPr>
              <a:t>f.</a:t>
            </a:r>
            <a:r>
              <a:rPr lang="en-US" sz="2000" b="1" i="0" dirty="0" err="1">
                <a:solidFill>
                  <a:srgbClr val="ED002D"/>
                </a:solidFill>
                <a:latin typeface="F37 Ginger" pitchFamily="2" charset="77"/>
              </a:rPr>
              <a:t>or</a:t>
            </a:r>
            <a:r>
              <a:rPr lang="en-US" sz="2000" b="1" i="0" spc="-150" dirty="0" err="1">
                <a:solidFill>
                  <a:srgbClr val="ED002D"/>
                </a:solidFill>
                <a:latin typeface="F37 Ginger" pitchFamily="2" charset="77"/>
              </a:rPr>
              <a:t>g.</a:t>
            </a:r>
            <a:r>
              <a:rPr lang="en-US" sz="2000" b="1" i="0" dirty="0" err="1">
                <a:solidFill>
                  <a:srgbClr val="ED002D"/>
                </a:solidFill>
                <a:latin typeface="F37 Ginger" pitchFamily="2" charset="77"/>
              </a:rPr>
              <a:t>uk</a:t>
            </a:r>
            <a:endParaRPr lang="en-US" sz="2000" b="1" i="0" dirty="0">
              <a:solidFill>
                <a:srgbClr val="ED002D"/>
              </a:solidFill>
              <a:latin typeface="F37 Ginger" pitchFamily="2" charset="77"/>
            </a:endParaRPr>
          </a:p>
        </p:txBody>
      </p:sp>
      <p:pic>
        <p:nvPicPr>
          <p:cNvPr id="7" name="Picture 6">
            <a:extLst>
              <a:ext uri="{FF2B5EF4-FFF2-40B4-BE49-F238E27FC236}">
                <a16:creationId xmlns:a16="http://schemas.microsoft.com/office/drawing/2014/main" id="{1183F860-9ED9-7636-7E0B-71FFADC1FF7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731382" y="10311158"/>
            <a:ext cx="847196" cy="256983"/>
          </a:xfrm>
          <a:prstGeom prst="rect">
            <a:avLst/>
          </a:prstGeom>
        </p:spPr>
      </p:pic>
    </p:spTree>
    <p:extLst>
      <p:ext uri="{BB962C8B-B14F-4D97-AF65-F5344CB8AC3E}">
        <p14:creationId xmlns:p14="http://schemas.microsoft.com/office/powerpoint/2010/main" val="513996170"/>
      </p:ext>
    </p:extLst>
  </p:cSld>
  <p:clrMapOvr>
    <a:masterClrMapping/>
  </p:clrMapOvr>
  <p:extLst>
    <p:ext uri="{DCECCB84-F9BA-43D5-87BE-67443E8EF086}">
      <p15:sldGuideLst xmlns:p15="http://schemas.microsoft.com/office/powerpoint/2012/main">
        <p15:guide id="1" orient="horz" pos="1326" userDrawn="1">
          <p15:clr>
            <a:srgbClr val="FBAE40"/>
          </p15:clr>
        </p15:guide>
        <p15:guide id="2" pos="340" userDrawn="1">
          <p15:clr>
            <a:srgbClr val="FBAE40"/>
          </p15:clr>
        </p15:guide>
        <p15:guide id="3" pos="4422" userDrawn="1">
          <p15:clr>
            <a:srgbClr val="FBAE40"/>
          </p15:clr>
        </p15:guide>
        <p15:guide id="4" orient="horz" pos="6316" userDrawn="1">
          <p15:clr>
            <a:srgbClr val="FBAE40"/>
          </p15:clr>
        </p15:guide>
        <p15:guide id="5" pos="2313" userDrawn="1">
          <p15:clr>
            <a:srgbClr val="FBAE40"/>
          </p15:clr>
        </p15:guide>
        <p15:guide id="6" pos="2449" userDrawn="1">
          <p15:clr>
            <a:srgbClr val="FBAE40"/>
          </p15:clr>
        </p15:guide>
        <p15:guide id="7" pos="408" userDrawn="1">
          <p15:clr>
            <a:srgbClr val="FBAE40"/>
          </p15:clr>
        </p15:guide>
        <p15:guide id="8" pos="2222" userDrawn="1">
          <p15:clr>
            <a:srgbClr val="FBAE40"/>
          </p15:clr>
        </p15:guide>
        <p15:guide id="9" pos="2540" userDrawn="1">
          <p15:clr>
            <a:srgbClr val="FBAE40"/>
          </p15:clr>
        </p15:guide>
        <p15:guide id="10" pos="43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key_facts_1">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76F9E7B-01B1-94EE-AD9A-24691F049609}"/>
              </a:ext>
            </a:extLst>
          </p:cNvPr>
          <p:cNvSpPr/>
          <p:nvPr userDrawn="1"/>
        </p:nvSpPr>
        <p:spPr>
          <a:xfrm>
            <a:off x="4192221" y="3179908"/>
            <a:ext cx="3077737" cy="307773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3307182"/>
      </p:ext>
    </p:extLst>
  </p:cSld>
  <p:clrMapOvr>
    <a:masterClrMapping/>
  </p:clrMapOvr>
  <p:extLst>
    <p:ext uri="{DCECCB84-F9BA-43D5-87BE-67443E8EF086}">
      <p15:sldGuideLst xmlns:p15="http://schemas.microsoft.com/office/powerpoint/2012/main">
        <p15:guide id="1" orient="horz" pos="1326">
          <p15:clr>
            <a:srgbClr val="FBAE40"/>
          </p15:clr>
        </p15:guide>
        <p15:guide id="2" pos="340">
          <p15:clr>
            <a:srgbClr val="FBAE40"/>
          </p15:clr>
        </p15:guide>
        <p15:guide id="3" pos="4422">
          <p15:clr>
            <a:srgbClr val="FBAE40"/>
          </p15:clr>
        </p15:guide>
        <p15:guide id="4" orient="horz" pos="6316">
          <p15:clr>
            <a:srgbClr val="FBAE40"/>
          </p15:clr>
        </p15:guide>
        <p15:guide id="5" pos="2313">
          <p15:clr>
            <a:srgbClr val="FBAE40"/>
          </p15:clr>
        </p15:guide>
        <p15:guide id="6" pos="2449">
          <p15:clr>
            <a:srgbClr val="FBAE40"/>
          </p15:clr>
        </p15:guide>
        <p15:guide id="7" pos="408" userDrawn="1">
          <p15:clr>
            <a:srgbClr val="FBAE40"/>
          </p15:clr>
        </p15:guide>
        <p15:guide id="8" pos="2245" userDrawn="1">
          <p15:clr>
            <a:srgbClr val="FBAE40"/>
          </p15:clr>
        </p15:guide>
        <p15:guide id="9" pos="2517" userDrawn="1">
          <p15:clr>
            <a:srgbClr val="FBAE40"/>
          </p15:clr>
        </p15:guide>
        <p15:guide id="10" pos="435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3475292"/>
      </p:ext>
    </p:extLst>
  </p:cSld>
  <p:clrMap bg1="lt1" tx1="dk1" bg2="lt2" tx2="dk2" accent1="accent1" accent2="accent2" accent3="accent3" accent4="accent4" accent5="accent5" accent6="accent6" hlink="hlink" folHlink="folHlink"/>
  <p:sldLayoutIdLst>
    <p:sldLayoutId id="2147483741" r:id="rId1"/>
    <p:sldLayoutId id="2147483742" r:id="rId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emf"/><Relationship Id="rId7" Type="http://schemas.openxmlformats.org/officeDocument/2006/relationships/image" Target="../media/image4.png"/><Relationship Id="rId2" Type="http://schemas.openxmlformats.org/officeDocument/2006/relationships/image" Target="../media/image7.emf"/><Relationship Id="rId1" Type="http://schemas.openxmlformats.org/officeDocument/2006/relationships/slideLayout" Target="../slideLayouts/slideLayout1.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
            <a:extLst>
              <a:ext uri="{FF2B5EF4-FFF2-40B4-BE49-F238E27FC236}">
                <a16:creationId xmlns:a16="http://schemas.microsoft.com/office/drawing/2014/main" id="{CC5184DB-C6C2-E506-FB09-AB5542710F07}"/>
              </a:ext>
            </a:extLst>
          </p:cNvPr>
          <p:cNvSpPr txBox="1">
            <a:spLocks/>
          </p:cNvSpPr>
          <p:nvPr/>
        </p:nvSpPr>
        <p:spPr>
          <a:xfrm>
            <a:off x="500737" y="595686"/>
            <a:ext cx="4395846" cy="106605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4000" b="1" dirty="0">
                <a:solidFill>
                  <a:srgbClr val="ED002D"/>
                </a:solidFill>
                <a:latin typeface="BHF Beats Bold" pitchFamily="2" charset="77"/>
              </a:rPr>
              <a:t>How to </a:t>
            </a:r>
            <a:r>
              <a:rPr lang="en-US" sz="4000" b="1" dirty="0" err="1">
                <a:solidFill>
                  <a:srgbClr val="ED002D"/>
                </a:solidFill>
                <a:latin typeface="BHF Beats Bold" pitchFamily="2" charset="77"/>
              </a:rPr>
              <a:t>organise</a:t>
            </a:r>
            <a:r>
              <a:rPr lang="en-US" sz="4000" b="1" dirty="0">
                <a:solidFill>
                  <a:srgbClr val="ED002D"/>
                </a:solidFill>
                <a:latin typeface="BHF Beats Bold" pitchFamily="2" charset="77"/>
              </a:rPr>
              <a:t> </a:t>
            </a:r>
            <a:br>
              <a:rPr lang="en-US" sz="4000" b="1" dirty="0">
                <a:solidFill>
                  <a:srgbClr val="ED002D"/>
                </a:solidFill>
                <a:latin typeface="BHF Beats Bold" pitchFamily="2" charset="77"/>
              </a:rPr>
            </a:br>
            <a:r>
              <a:rPr lang="en-US" sz="4000" b="1" dirty="0">
                <a:solidFill>
                  <a:srgbClr val="ED002D"/>
                </a:solidFill>
                <a:latin typeface="BHF Beats Bold" pitchFamily="2" charset="77"/>
              </a:rPr>
              <a:t>a quiz night</a:t>
            </a:r>
          </a:p>
        </p:txBody>
      </p:sp>
      <p:sp>
        <p:nvSpPr>
          <p:cNvPr id="5" name="Rounded Rectangle 4">
            <a:extLst>
              <a:ext uri="{FF2B5EF4-FFF2-40B4-BE49-F238E27FC236}">
                <a16:creationId xmlns:a16="http://schemas.microsoft.com/office/drawing/2014/main" id="{537135FF-3C33-668B-C1AA-670C7CDA3DD5}"/>
              </a:ext>
            </a:extLst>
          </p:cNvPr>
          <p:cNvSpPr/>
          <p:nvPr/>
        </p:nvSpPr>
        <p:spPr>
          <a:xfrm>
            <a:off x="500737" y="1911348"/>
            <a:ext cx="6577891" cy="641351"/>
          </a:xfrm>
          <a:prstGeom prst="roundRect">
            <a:avLst>
              <a:gd name="adj" fmla="val 8968"/>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1">
            <a:extLst>
              <a:ext uri="{FF2B5EF4-FFF2-40B4-BE49-F238E27FC236}">
                <a16:creationId xmlns:a16="http://schemas.microsoft.com/office/drawing/2014/main" id="{B4336F8D-F8A8-7D02-844F-E6B69652BD64}"/>
              </a:ext>
            </a:extLst>
          </p:cNvPr>
          <p:cNvSpPr txBox="1">
            <a:spLocks/>
          </p:cNvSpPr>
          <p:nvPr/>
        </p:nvSpPr>
        <p:spPr>
          <a:xfrm>
            <a:off x="600946" y="2006071"/>
            <a:ext cx="6340740" cy="42800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400" b="1" dirty="0">
                <a:solidFill>
                  <a:srgbClr val="2D2D2D"/>
                </a:solidFill>
                <a:latin typeface="F37 Ginger" pitchFamily="2" charset="77"/>
              </a:rPr>
              <a:t>Quiz nights are always a winner when it comes to fundraising. A good night out, or at home online, with a little friendly competition. </a:t>
            </a:r>
          </a:p>
        </p:txBody>
      </p:sp>
      <p:sp>
        <p:nvSpPr>
          <p:cNvPr id="8" name="Rounded Rectangle 7">
            <a:extLst>
              <a:ext uri="{FF2B5EF4-FFF2-40B4-BE49-F238E27FC236}">
                <a16:creationId xmlns:a16="http://schemas.microsoft.com/office/drawing/2014/main" id="{B6CD3955-FDA9-6255-84AF-7E582E8B875C}"/>
              </a:ext>
            </a:extLst>
          </p:cNvPr>
          <p:cNvSpPr/>
          <p:nvPr/>
        </p:nvSpPr>
        <p:spPr>
          <a:xfrm>
            <a:off x="500738" y="2739809"/>
            <a:ext cx="3116721" cy="6856827"/>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1">
            <a:extLst>
              <a:ext uri="{FF2B5EF4-FFF2-40B4-BE49-F238E27FC236}">
                <a16:creationId xmlns:a16="http://schemas.microsoft.com/office/drawing/2014/main" id="{6697794E-87A8-F0A3-3B35-DC560BD2D9E0}"/>
              </a:ext>
            </a:extLst>
          </p:cNvPr>
          <p:cNvSpPr txBox="1">
            <a:spLocks/>
          </p:cNvSpPr>
          <p:nvPr/>
        </p:nvSpPr>
        <p:spPr>
          <a:xfrm>
            <a:off x="1185648" y="2884889"/>
            <a:ext cx="2187141"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Before your event </a:t>
            </a:r>
          </a:p>
        </p:txBody>
      </p:sp>
      <p:sp>
        <p:nvSpPr>
          <p:cNvPr id="10" name="Text Placeholder 1">
            <a:extLst>
              <a:ext uri="{FF2B5EF4-FFF2-40B4-BE49-F238E27FC236}">
                <a16:creationId xmlns:a16="http://schemas.microsoft.com/office/drawing/2014/main" id="{B29D5BB7-417A-883F-91FF-80158176B3EB}"/>
              </a:ext>
            </a:extLst>
          </p:cNvPr>
          <p:cNvSpPr txBox="1">
            <a:spLocks/>
          </p:cNvSpPr>
          <p:nvPr/>
        </p:nvSpPr>
        <p:spPr>
          <a:xfrm>
            <a:off x="500738" y="3374410"/>
            <a:ext cx="3116721" cy="5478458"/>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Font typeface="Arial" panose="020B0604020202020204" pitchFamily="34" charset="0"/>
              <a:buNone/>
            </a:pPr>
            <a:r>
              <a:rPr lang="en-US" sz="1200" b="1" dirty="0">
                <a:solidFill>
                  <a:srgbClr val="2D2D2D"/>
                </a:solidFill>
                <a:latin typeface="F37 Ginger" pitchFamily="2" charset="77"/>
              </a:rPr>
              <a:t>Venue</a:t>
            </a:r>
            <a:r>
              <a:rPr lang="en-US" sz="1200" dirty="0">
                <a:solidFill>
                  <a:srgbClr val="2D2D2D"/>
                </a:solidFill>
                <a:latin typeface="F37 Ginger" pitchFamily="2" charset="77"/>
              </a:rPr>
              <a:t>: Book out a suitable room. Alternatively, the event can be held online to </a:t>
            </a:r>
            <a:r>
              <a:rPr lang="en-US" sz="1200" dirty="0" err="1">
                <a:solidFill>
                  <a:srgbClr val="2D2D2D"/>
                </a:solidFill>
                <a:latin typeface="F37 Ginger" pitchFamily="2" charset="77"/>
              </a:rPr>
              <a:t>maximise</a:t>
            </a:r>
            <a:r>
              <a:rPr lang="en-US" sz="1200" dirty="0">
                <a:solidFill>
                  <a:srgbClr val="2D2D2D"/>
                </a:solidFill>
                <a:latin typeface="F37 Ginger" pitchFamily="2" charset="77"/>
              </a:rPr>
              <a:t> attendees.</a:t>
            </a:r>
          </a:p>
          <a:p>
            <a:pPr marL="0" indent="0">
              <a:lnSpc>
                <a:spcPct val="100000"/>
              </a:lnSpc>
              <a:spcBef>
                <a:spcPts val="600"/>
              </a:spcBef>
              <a:buFont typeface="Arial" panose="020B0604020202020204" pitchFamily="34" charset="0"/>
              <a:buNone/>
            </a:pPr>
            <a:r>
              <a:rPr lang="en-US" sz="1200" b="1" dirty="0">
                <a:solidFill>
                  <a:srgbClr val="2D2D2D"/>
                </a:solidFill>
                <a:latin typeface="F37 Ginger" pitchFamily="2" charset="77"/>
              </a:rPr>
              <a:t>Entertainment</a:t>
            </a:r>
            <a:r>
              <a:rPr lang="en-US" sz="1200" dirty="0">
                <a:solidFill>
                  <a:srgbClr val="2D2D2D"/>
                </a:solidFill>
                <a:latin typeface="F37 Ginger" pitchFamily="2" charset="77"/>
              </a:rPr>
              <a:t>: Make sure to have a confident quiz master who is happy to read the questions and keep the crowd engaged. </a:t>
            </a:r>
          </a:p>
          <a:p>
            <a:pPr marL="0" indent="0">
              <a:lnSpc>
                <a:spcPct val="100000"/>
              </a:lnSpc>
              <a:spcBef>
                <a:spcPts val="600"/>
              </a:spcBef>
              <a:buFont typeface="Arial" panose="020B0604020202020204" pitchFamily="34" charset="0"/>
              <a:buNone/>
            </a:pPr>
            <a:r>
              <a:rPr lang="en-US" sz="1200" b="1" dirty="0">
                <a:solidFill>
                  <a:srgbClr val="2D2D2D"/>
                </a:solidFill>
                <a:latin typeface="F37 Ginger" pitchFamily="2" charset="77"/>
              </a:rPr>
              <a:t>Timing</a:t>
            </a:r>
            <a:r>
              <a:rPr lang="en-US" sz="1200" dirty="0">
                <a:solidFill>
                  <a:srgbClr val="2D2D2D"/>
                </a:solidFill>
                <a:latin typeface="F37 Ginger" pitchFamily="2" charset="77"/>
              </a:rPr>
              <a:t>: Depending on who you plan to invite, think carefully about an event date that won’t clash with any major sports or cultural events. It may be a good idea to have themed quizzes on the run up to key sporting events, but not on the actual day of the event.</a:t>
            </a:r>
          </a:p>
          <a:p>
            <a:pPr marL="0" indent="0">
              <a:lnSpc>
                <a:spcPct val="100000"/>
              </a:lnSpc>
              <a:spcBef>
                <a:spcPts val="600"/>
              </a:spcBef>
              <a:buFont typeface="Arial" panose="020B0604020202020204" pitchFamily="34" charset="0"/>
              <a:buNone/>
            </a:pPr>
            <a:r>
              <a:rPr lang="en-US" sz="1200" b="1" dirty="0">
                <a:solidFill>
                  <a:srgbClr val="2D2D2D"/>
                </a:solidFill>
                <a:latin typeface="F37 Ginger" pitchFamily="2" charset="77"/>
              </a:rPr>
              <a:t>Fundraise</a:t>
            </a:r>
            <a:r>
              <a:rPr lang="en-US" sz="1200" dirty="0">
                <a:solidFill>
                  <a:srgbClr val="2D2D2D"/>
                </a:solidFill>
                <a:latin typeface="F37 Ginger" pitchFamily="2" charset="77"/>
              </a:rPr>
              <a:t>: Think about how to make the most of your fundraiser and raise as much as possible. Invite clients or suppliers and </a:t>
            </a:r>
            <a:r>
              <a:rPr lang="en-US" sz="1200" dirty="0">
                <a:solidFill>
                  <a:srgbClr val="2D2D2D"/>
                </a:solidFill>
                <a:latin typeface="F37 Ginger" panose="00000500000000000000" pitchFamily="50" charset="0"/>
              </a:rPr>
              <a:t>ask them to donate prizes – </a:t>
            </a:r>
            <a:r>
              <a:rPr lang="en-GB" sz="1200" u="none" strike="noStrike" dirty="0">
                <a:solidFill>
                  <a:srgbClr val="444444"/>
                </a:solidFill>
                <a:effectLst/>
                <a:latin typeface="F37 Ginger" panose="00000500000000000000" pitchFamily="50" charset="0"/>
              </a:rPr>
              <a:t>a letter of authority can be requested from your BHF contact</a:t>
            </a:r>
            <a:r>
              <a:rPr lang="en-US" sz="1200" dirty="0">
                <a:solidFill>
                  <a:srgbClr val="2D2D2D"/>
                </a:solidFill>
                <a:latin typeface="F37 Ginger" panose="00000500000000000000" pitchFamily="50" charset="0"/>
              </a:rPr>
              <a:t>. </a:t>
            </a:r>
            <a:r>
              <a:rPr lang="en-US" sz="1200" dirty="0">
                <a:solidFill>
                  <a:srgbClr val="2D2D2D"/>
                </a:solidFill>
                <a:latin typeface="F37 Ginger" pitchFamily="2" charset="77"/>
              </a:rPr>
              <a:t>Charge a participation fee. Please note that entry fees are not eligible for Gift Aid but any voluntary top-up donations are.</a:t>
            </a:r>
          </a:p>
          <a:p>
            <a:pPr marL="0" indent="0">
              <a:lnSpc>
                <a:spcPct val="100000"/>
              </a:lnSpc>
              <a:spcBef>
                <a:spcPts val="600"/>
              </a:spcBef>
              <a:buFont typeface="Arial" panose="020B0604020202020204" pitchFamily="34" charset="0"/>
              <a:buNone/>
            </a:pPr>
            <a:r>
              <a:rPr lang="en-US" sz="1200" dirty="0">
                <a:solidFill>
                  <a:srgbClr val="2D2D2D"/>
                </a:solidFill>
                <a:latin typeface="F37 Ginger" pitchFamily="2" charset="77"/>
              </a:rPr>
              <a:t>Shout about what you are doing on social media, your intranet or internal newsletters, put posters up on the work notice board and get plenty of people to share through word of mouth. </a:t>
            </a:r>
          </a:p>
          <a:p>
            <a:pPr marL="0" indent="0">
              <a:lnSpc>
                <a:spcPct val="100000"/>
              </a:lnSpc>
              <a:spcBef>
                <a:spcPts val="600"/>
              </a:spcBef>
              <a:buFont typeface="Arial" panose="020B0604020202020204" pitchFamily="34" charset="0"/>
              <a:buNone/>
            </a:pPr>
            <a:r>
              <a:rPr lang="en-US" sz="1200" b="1" dirty="0">
                <a:solidFill>
                  <a:srgbClr val="2D2D2D"/>
                </a:solidFill>
                <a:latin typeface="F37 Ginger" pitchFamily="2" charset="77"/>
              </a:rPr>
              <a:t>Money:</a:t>
            </a:r>
            <a:r>
              <a:rPr lang="en-US" sz="1200" dirty="0">
                <a:solidFill>
                  <a:srgbClr val="2D2D2D"/>
                </a:solidFill>
                <a:latin typeface="F37 Ginger" pitchFamily="2" charset="77"/>
              </a:rPr>
              <a:t> Decide how people will pay or donate to take part in the quiz. Consider setting up a JustGiving Page.</a:t>
            </a:r>
          </a:p>
        </p:txBody>
      </p:sp>
      <p:sp>
        <p:nvSpPr>
          <p:cNvPr id="11" name="Rounded Rectangle 10">
            <a:extLst>
              <a:ext uri="{FF2B5EF4-FFF2-40B4-BE49-F238E27FC236}">
                <a16:creationId xmlns:a16="http://schemas.microsoft.com/office/drawing/2014/main" id="{41F339AB-1F26-7669-46B2-A815F615F533}"/>
              </a:ext>
            </a:extLst>
          </p:cNvPr>
          <p:cNvSpPr/>
          <p:nvPr/>
        </p:nvSpPr>
        <p:spPr>
          <a:xfrm>
            <a:off x="3845187" y="2739810"/>
            <a:ext cx="3233442" cy="3412685"/>
          </a:xfrm>
          <a:prstGeom prst="roundRect">
            <a:avLst>
              <a:gd name="adj" fmla="val 3341"/>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
            <a:extLst>
              <a:ext uri="{FF2B5EF4-FFF2-40B4-BE49-F238E27FC236}">
                <a16:creationId xmlns:a16="http://schemas.microsoft.com/office/drawing/2014/main" id="{C0F91BB2-6781-8144-004E-DC08B7E48FB6}"/>
              </a:ext>
            </a:extLst>
          </p:cNvPr>
          <p:cNvSpPr txBox="1">
            <a:spLocks/>
          </p:cNvSpPr>
          <p:nvPr/>
        </p:nvSpPr>
        <p:spPr>
          <a:xfrm>
            <a:off x="4542623" y="2884889"/>
            <a:ext cx="2224719"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During your event </a:t>
            </a:r>
          </a:p>
        </p:txBody>
      </p:sp>
      <p:sp>
        <p:nvSpPr>
          <p:cNvPr id="13" name="Text Placeholder 1">
            <a:extLst>
              <a:ext uri="{FF2B5EF4-FFF2-40B4-BE49-F238E27FC236}">
                <a16:creationId xmlns:a16="http://schemas.microsoft.com/office/drawing/2014/main" id="{D37899F6-D388-FEBB-5698-E9A08EF718EE}"/>
              </a:ext>
            </a:extLst>
          </p:cNvPr>
          <p:cNvSpPr txBox="1">
            <a:spLocks/>
          </p:cNvSpPr>
          <p:nvPr/>
        </p:nvSpPr>
        <p:spPr>
          <a:xfrm>
            <a:off x="3845186" y="3416449"/>
            <a:ext cx="3240000" cy="2472495"/>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Font typeface="Arial" panose="020B0604020202020204" pitchFamily="34" charset="0"/>
              <a:buNone/>
            </a:pPr>
            <a:r>
              <a:rPr lang="en-US" sz="1150" b="1" dirty="0">
                <a:solidFill>
                  <a:srgbClr val="2D2D2D"/>
                </a:solidFill>
                <a:latin typeface="F37 Ginger" pitchFamily="2" charset="77"/>
              </a:rPr>
              <a:t>Inspire: </a:t>
            </a:r>
            <a:r>
              <a:rPr lang="en-US" sz="1150" dirty="0">
                <a:solidFill>
                  <a:srgbClr val="2D2D2D"/>
                </a:solidFill>
                <a:latin typeface="F37 Ginger" pitchFamily="2" charset="77"/>
              </a:rPr>
              <a:t>Plan the right moment during the event to say a few words about heart and circulatory diseases and British Heart Foundation (BHF)’s work. Maybe share your highlights of the partnership so far. If you have access to a whiteboard or screen, share BHF videos from our website. The aim is to make sure your guests understand the difference their support makes.  </a:t>
            </a:r>
          </a:p>
          <a:p>
            <a:pPr marL="0" indent="0">
              <a:lnSpc>
                <a:spcPct val="100000"/>
              </a:lnSpc>
              <a:spcBef>
                <a:spcPts val="600"/>
              </a:spcBef>
              <a:buFont typeface="Arial" panose="020B0604020202020204" pitchFamily="34" charset="0"/>
              <a:buNone/>
            </a:pPr>
            <a:r>
              <a:rPr lang="en-US" sz="1150" b="1" dirty="0">
                <a:solidFill>
                  <a:srgbClr val="2D2D2D"/>
                </a:solidFill>
                <a:latin typeface="F37 Ginger" pitchFamily="2" charset="77"/>
              </a:rPr>
              <a:t>Fundraise: </a:t>
            </a:r>
            <a:r>
              <a:rPr lang="en-US" sz="1150" dirty="0">
                <a:solidFill>
                  <a:srgbClr val="2D2D2D"/>
                </a:solidFill>
                <a:latin typeface="F37 Ginger" pitchFamily="2" charset="77"/>
              </a:rPr>
              <a:t>Consider holding a raffle to </a:t>
            </a:r>
            <a:r>
              <a:rPr lang="en-US" sz="1150" dirty="0" err="1">
                <a:solidFill>
                  <a:srgbClr val="2D2D2D"/>
                </a:solidFill>
                <a:latin typeface="F37 Ginger" pitchFamily="2" charset="77"/>
              </a:rPr>
              <a:t>maximise</a:t>
            </a:r>
            <a:r>
              <a:rPr lang="en-US" sz="1150" dirty="0">
                <a:solidFill>
                  <a:srgbClr val="2D2D2D"/>
                </a:solidFill>
                <a:latin typeface="F37 Ginger" pitchFamily="2" charset="77"/>
              </a:rPr>
              <a:t> fundraising potential. Please note that we can't claim Gift Aid on the price of raffle tickets, but we can on top-up donations.</a:t>
            </a:r>
          </a:p>
        </p:txBody>
      </p:sp>
      <p:sp>
        <p:nvSpPr>
          <p:cNvPr id="14" name="Rounded Rectangle 13">
            <a:extLst>
              <a:ext uri="{FF2B5EF4-FFF2-40B4-BE49-F238E27FC236}">
                <a16:creationId xmlns:a16="http://schemas.microsoft.com/office/drawing/2014/main" id="{B28E3101-03FA-FE86-C4AA-59ACE8B2C6A6}"/>
              </a:ext>
            </a:extLst>
          </p:cNvPr>
          <p:cNvSpPr/>
          <p:nvPr/>
        </p:nvSpPr>
        <p:spPr>
          <a:xfrm>
            <a:off x="3845187" y="6351857"/>
            <a:ext cx="3233441" cy="3030466"/>
          </a:xfrm>
          <a:prstGeom prst="roundRect">
            <a:avLst>
              <a:gd name="adj" fmla="val 3341"/>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
            <a:extLst>
              <a:ext uri="{FF2B5EF4-FFF2-40B4-BE49-F238E27FC236}">
                <a16:creationId xmlns:a16="http://schemas.microsoft.com/office/drawing/2014/main" id="{1B0769CA-68D7-1AFE-9D6A-B8FD9FB9014E}"/>
              </a:ext>
            </a:extLst>
          </p:cNvPr>
          <p:cNvSpPr txBox="1">
            <a:spLocks/>
          </p:cNvSpPr>
          <p:nvPr/>
        </p:nvSpPr>
        <p:spPr>
          <a:xfrm>
            <a:off x="4542623" y="6503506"/>
            <a:ext cx="2224719"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After your event </a:t>
            </a:r>
          </a:p>
        </p:txBody>
      </p:sp>
      <p:sp>
        <p:nvSpPr>
          <p:cNvPr id="16" name="Text Placeholder 1">
            <a:extLst>
              <a:ext uri="{FF2B5EF4-FFF2-40B4-BE49-F238E27FC236}">
                <a16:creationId xmlns:a16="http://schemas.microsoft.com/office/drawing/2014/main" id="{DA863FB2-5CF9-5A79-A5F7-C223935DB3CC}"/>
              </a:ext>
            </a:extLst>
          </p:cNvPr>
          <p:cNvSpPr txBox="1">
            <a:spLocks/>
          </p:cNvSpPr>
          <p:nvPr/>
        </p:nvSpPr>
        <p:spPr>
          <a:xfrm>
            <a:off x="3845186" y="6977626"/>
            <a:ext cx="3233441" cy="2342372"/>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spcBef>
                <a:spcPts val="600"/>
              </a:spcBef>
              <a:buFont typeface="Arial" panose="020B0604020202020204" pitchFamily="34" charset="0"/>
              <a:buNone/>
            </a:pPr>
            <a:r>
              <a:rPr lang="en-US" sz="1150" b="1" dirty="0">
                <a:solidFill>
                  <a:srgbClr val="2D2D2D"/>
                </a:solidFill>
                <a:latin typeface="F37 Ginger" pitchFamily="2" charset="77"/>
              </a:rPr>
              <a:t>Banking:</a:t>
            </a:r>
            <a:r>
              <a:rPr lang="en-US" sz="1150" dirty="0">
                <a:solidFill>
                  <a:srgbClr val="2D2D2D"/>
                </a:solidFill>
                <a:latin typeface="F37 Ginger" pitchFamily="2" charset="77"/>
              </a:rPr>
              <a:t> If you have cash on the day, make sure you count, record and bank the money as soon as possible. Share responsibility for this with at least one other person. Please see our Cash Handling Guide. Funds from JustGiving pages are automatically sent to the charity.</a:t>
            </a:r>
          </a:p>
          <a:p>
            <a:pPr marL="0" indent="0">
              <a:lnSpc>
                <a:spcPct val="100000"/>
              </a:lnSpc>
              <a:spcBef>
                <a:spcPts val="600"/>
              </a:spcBef>
              <a:buFont typeface="Arial" panose="020B0604020202020204" pitchFamily="34" charset="0"/>
              <a:buNone/>
            </a:pPr>
            <a:r>
              <a:rPr lang="en-US" sz="1150" b="1" dirty="0">
                <a:solidFill>
                  <a:srgbClr val="2D2D2D"/>
                </a:solidFill>
                <a:latin typeface="F37 Ginger" pitchFamily="2" charset="77"/>
              </a:rPr>
              <a:t>Thanking: </a:t>
            </a:r>
            <a:r>
              <a:rPr lang="en-US" sz="1150" dirty="0">
                <a:solidFill>
                  <a:srgbClr val="2D2D2D"/>
                </a:solidFill>
                <a:latin typeface="F37 Ginger" pitchFamily="2" charset="77"/>
              </a:rPr>
              <a:t>Remember to follow up with guests, sponsors, and volunteers to thank them and let them know how much was raised to help fund lifesaving research.</a:t>
            </a:r>
          </a:p>
        </p:txBody>
      </p:sp>
      <p:pic>
        <p:nvPicPr>
          <p:cNvPr id="3" name="Picture 2" descr="A red line drawing of a drink&#10;&#10;Description automatically generated">
            <a:extLst>
              <a:ext uri="{FF2B5EF4-FFF2-40B4-BE49-F238E27FC236}">
                <a16:creationId xmlns:a16="http://schemas.microsoft.com/office/drawing/2014/main" id="{774FE967-4F3D-950A-AE59-9DCD05C4839C}"/>
              </a:ext>
            </a:extLst>
          </p:cNvPr>
          <p:cNvPicPr>
            <a:picLocks noChangeAspect="1"/>
          </p:cNvPicPr>
          <p:nvPr/>
        </p:nvPicPr>
        <p:blipFill>
          <a:blip r:embed="rId2"/>
          <a:stretch>
            <a:fillRect/>
          </a:stretch>
        </p:blipFill>
        <p:spPr>
          <a:xfrm>
            <a:off x="3660746" y="6194534"/>
            <a:ext cx="783092" cy="783092"/>
          </a:xfrm>
          <a:prstGeom prst="rect">
            <a:avLst/>
          </a:prstGeom>
        </p:spPr>
      </p:pic>
      <p:pic>
        <p:nvPicPr>
          <p:cNvPr id="6" name="Picture 5" descr="A red line drawing of balloons and flags&#10;&#10;Description automatically generated">
            <a:extLst>
              <a:ext uri="{FF2B5EF4-FFF2-40B4-BE49-F238E27FC236}">
                <a16:creationId xmlns:a16="http://schemas.microsoft.com/office/drawing/2014/main" id="{E51CA6AF-F5F7-C3FB-0CB4-BFBF27643356}"/>
              </a:ext>
            </a:extLst>
          </p:cNvPr>
          <p:cNvPicPr>
            <a:picLocks noChangeAspect="1"/>
          </p:cNvPicPr>
          <p:nvPr/>
        </p:nvPicPr>
        <p:blipFill>
          <a:blip r:embed="rId3"/>
          <a:stretch>
            <a:fillRect/>
          </a:stretch>
        </p:blipFill>
        <p:spPr>
          <a:xfrm>
            <a:off x="3660746" y="2589610"/>
            <a:ext cx="784800" cy="784800"/>
          </a:xfrm>
          <a:prstGeom prst="rect">
            <a:avLst/>
          </a:prstGeom>
        </p:spPr>
      </p:pic>
      <p:pic>
        <p:nvPicPr>
          <p:cNvPr id="17" name="Picture 16" descr="A red and white circle with a tea bag in it&#10;&#10;Description automatically generated">
            <a:extLst>
              <a:ext uri="{FF2B5EF4-FFF2-40B4-BE49-F238E27FC236}">
                <a16:creationId xmlns:a16="http://schemas.microsoft.com/office/drawing/2014/main" id="{17EE2D72-6ABD-7AB9-8831-9AD3A5A460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646" y="2589610"/>
            <a:ext cx="784800" cy="784800"/>
          </a:xfrm>
          <a:prstGeom prst="rect">
            <a:avLst/>
          </a:prstGeom>
        </p:spPr>
      </p:pic>
    </p:spTree>
    <p:extLst>
      <p:ext uri="{BB962C8B-B14F-4D97-AF65-F5344CB8AC3E}">
        <p14:creationId xmlns:p14="http://schemas.microsoft.com/office/powerpoint/2010/main" val="2098798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1176E64-6CA3-104A-7013-019226F4A39C}"/>
              </a:ext>
            </a:extLst>
          </p:cNvPr>
          <p:cNvPicPr>
            <a:picLocks noChangeAspect="1"/>
          </p:cNvPicPr>
          <p:nvPr/>
        </p:nvPicPr>
        <p:blipFill>
          <a:blip r:embed="rId2"/>
          <a:stretch>
            <a:fillRect/>
          </a:stretch>
        </p:blipFill>
        <p:spPr>
          <a:xfrm>
            <a:off x="4009715" y="2296137"/>
            <a:ext cx="2937185" cy="2231604"/>
          </a:xfrm>
          <a:prstGeom prst="rect">
            <a:avLst/>
          </a:prstGeom>
        </p:spPr>
      </p:pic>
      <p:sp>
        <p:nvSpPr>
          <p:cNvPr id="34" name="Rounded Rectangle 33">
            <a:extLst>
              <a:ext uri="{FF2B5EF4-FFF2-40B4-BE49-F238E27FC236}">
                <a16:creationId xmlns:a16="http://schemas.microsoft.com/office/drawing/2014/main" id="{F826E9D8-37D4-97EA-519E-05F6AA07270C}"/>
              </a:ext>
            </a:extLst>
          </p:cNvPr>
          <p:cNvSpPr/>
          <p:nvPr/>
        </p:nvSpPr>
        <p:spPr>
          <a:xfrm>
            <a:off x="3882222" y="4510532"/>
            <a:ext cx="3233442" cy="3731100"/>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a:extLst>
              <a:ext uri="{FF2B5EF4-FFF2-40B4-BE49-F238E27FC236}">
                <a16:creationId xmlns:a16="http://schemas.microsoft.com/office/drawing/2014/main" id="{A01AB216-6C48-2BD8-C7CB-53729300B83C}"/>
              </a:ext>
            </a:extLst>
          </p:cNvPr>
          <p:cNvSpPr/>
          <p:nvPr/>
        </p:nvSpPr>
        <p:spPr>
          <a:xfrm>
            <a:off x="501677" y="2277087"/>
            <a:ext cx="3116721" cy="7319550"/>
          </a:xfrm>
          <a:prstGeom prst="roundRect">
            <a:avLst>
              <a:gd name="adj" fmla="val 4145"/>
            </a:avLst>
          </a:prstGeom>
          <a:solidFill>
            <a:schemeClr val="bg1"/>
          </a:solidFill>
          <a:ln>
            <a:solidFill>
              <a:srgbClr val="ED0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a:p>
            <a:pPr algn="ctr"/>
            <a:endParaRPr lang="en-US" dirty="0">
              <a:solidFill>
                <a:schemeClr val="bg1"/>
              </a:solidFill>
            </a:endParaRPr>
          </a:p>
        </p:txBody>
      </p:sp>
      <p:sp>
        <p:nvSpPr>
          <p:cNvPr id="17" name="Text Placeholder 1">
            <a:extLst>
              <a:ext uri="{FF2B5EF4-FFF2-40B4-BE49-F238E27FC236}">
                <a16:creationId xmlns:a16="http://schemas.microsoft.com/office/drawing/2014/main" id="{81532A53-085F-2B4B-41AB-CE1AD980A046}"/>
              </a:ext>
            </a:extLst>
          </p:cNvPr>
          <p:cNvSpPr txBox="1">
            <a:spLocks/>
          </p:cNvSpPr>
          <p:nvPr/>
        </p:nvSpPr>
        <p:spPr>
          <a:xfrm>
            <a:off x="1190821" y="2422165"/>
            <a:ext cx="2187141"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Top tips</a:t>
            </a:r>
          </a:p>
        </p:txBody>
      </p:sp>
      <p:sp>
        <p:nvSpPr>
          <p:cNvPr id="18" name="Text Placeholder 1">
            <a:extLst>
              <a:ext uri="{FF2B5EF4-FFF2-40B4-BE49-F238E27FC236}">
                <a16:creationId xmlns:a16="http://schemas.microsoft.com/office/drawing/2014/main" id="{ED145C09-C4BA-F5CC-5FB7-DC0D55898D3A}"/>
              </a:ext>
            </a:extLst>
          </p:cNvPr>
          <p:cNvSpPr txBox="1">
            <a:spLocks/>
          </p:cNvSpPr>
          <p:nvPr/>
        </p:nvSpPr>
        <p:spPr>
          <a:xfrm>
            <a:off x="500737" y="2935730"/>
            <a:ext cx="3110969" cy="5678042"/>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r>
              <a:rPr lang="en-US" sz="1200" b="1" dirty="0">
                <a:solidFill>
                  <a:srgbClr val="2D2D2D"/>
                </a:solidFill>
                <a:latin typeface="F37 Ginger" pitchFamily="2" charset="77"/>
              </a:rPr>
              <a:t>Food and drink: </a:t>
            </a:r>
            <a:r>
              <a:rPr lang="en-US" sz="1200" dirty="0">
                <a:solidFill>
                  <a:srgbClr val="2D2D2D"/>
                </a:solidFill>
                <a:latin typeface="F37 Ginger" pitchFamily="2" charset="77"/>
              </a:rPr>
              <a:t>Label everything for allergens and make sure you do meet hygiene regulations. The Food Standards Agency website has advice on how to do this: </a:t>
            </a:r>
            <a:r>
              <a:rPr lang="en-US" sz="1200" dirty="0" err="1">
                <a:solidFill>
                  <a:srgbClr val="2D2D2D"/>
                </a:solidFill>
                <a:latin typeface="F37 Ginger" pitchFamily="2" charset="77"/>
              </a:rPr>
              <a:t>food.gov.uk</a:t>
            </a:r>
            <a:r>
              <a:rPr lang="en-US" sz="1200" dirty="0">
                <a:solidFill>
                  <a:srgbClr val="2D2D2D"/>
                </a:solidFill>
                <a:latin typeface="F37 Ginger" pitchFamily="2" charset="77"/>
              </a:rPr>
              <a:t> </a:t>
            </a:r>
          </a:p>
          <a:p>
            <a:pPr marL="0" indent="0">
              <a:lnSpc>
                <a:spcPct val="100000"/>
              </a:lnSpc>
              <a:buNone/>
            </a:pPr>
            <a:r>
              <a:rPr lang="en-US" sz="1200" b="1" dirty="0">
                <a:solidFill>
                  <a:srgbClr val="2D2D2D"/>
                </a:solidFill>
                <a:latin typeface="F37 Ginger" pitchFamily="2" charset="77"/>
              </a:rPr>
              <a:t>Promotion</a:t>
            </a:r>
            <a:r>
              <a:rPr lang="en-US" sz="1200" dirty="0">
                <a:solidFill>
                  <a:srgbClr val="2D2D2D"/>
                </a:solidFill>
                <a:latin typeface="F37 Ginger" pitchFamily="2" charset="77"/>
              </a:rPr>
              <a:t>: let everyone know about your fundraiser through posters in your community and online posts. Also don't forget to share how your fundraising activity is going with regular updates – remember to tag the BHF so we can celebrate your success on social media!  </a:t>
            </a:r>
          </a:p>
          <a:p>
            <a:pPr>
              <a:lnSpc>
                <a:spcPct val="100000"/>
              </a:lnSpc>
            </a:pPr>
            <a:r>
              <a:rPr lang="en-US" sz="1200" dirty="0">
                <a:solidFill>
                  <a:srgbClr val="2D2D2D"/>
                </a:solidFill>
                <a:latin typeface="F37 Ginger" pitchFamily="2" charset="77"/>
              </a:rPr>
              <a:t>It’s easy to find the BHF on social media, so why not tag us in Facebook posts, tweets and more?</a:t>
            </a:r>
          </a:p>
          <a:p>
            <a:pPr>
              <a:lnSpc>
                <a:spcPct val="100000"/>
              </a:lnSpc>
            </a:pPr>
            <a:r>
              <a:rPr lang="en-US" sz="1200" dirty="0">
                <a:solidFill>
                  <a:srgbClr val="2D2D2D"/>
                </a:solidFill>
                <a:latin typeface="F37 Ginger" pitchFamily="2" charset="77"/>
              </a:rPr>
              <a:t>Taking photos is a brilliant way to let people know about what you’re doing and celebrate success. </a:t>
            </a:r>
          </a:p>
          <a:p>
            <a:pPr>
              <a:lnSpc>
                <a:spcPct val="100000"/>
              </a:lnSpc>
            </a:pPr>
            <a:r>
              <a:rPr lang="en-US" sz="1200" dirty="0">
                <a:solidFill>
                  <a:srgbClr val="2D2D2D"/>
                </a:solidFill>
                <a:latin typeface="F37 Ginger" pitchFamily="2" charset="77"/>
              </a:rPr>
              <a:t>Your local paper will be thrilled to hear about your fundraising. They love fun and uplifting stories - find the contact for their news desk online and give them a call!</a:t>
            </a:r>
          </a:p>
          <a:p>
            <a:pPr marL="0" indent="0">
              <a:lnSpc>
                <a:spcPct val="100000"/>
              </a:lnSpc>
              <a:buNone/>
            </a:pPr>
            <a:endParaRPr lang="en-US" sz="1200" b="1" dirty="0">
              <a:solidFill>
                <a:srgbClr val="2D2D2D"/>
              </a:solidFill>
              <a:latin typeface="F37 Ginger" pitchFamily="2" charset="77"/>
            </a:endParaRPr>
          </a:p>
          <a:p>
            <a:pPr marL="0" indent="0">
              <a:lnSpc>
                <a:spcPct val="100000"/>
              </a:lnSpc>
              <a:buNone/>
            </a:pPr>
            <a:endParaRPr lang="en-US" sz="1200" b="1" dirty="0">
              <a:solidFill>
                <a:srgbClr val="2D2D2D"/>
              </a:solidFill>
              <a:latin typeface="F37 Ginger" pitchFamily="2" charset="77"/>
            </a:endParaRPr>
          </a:p>
          <a:p>
            <a:pPr marL="0" indent="0">
              <a:lnSpc>
                <a:spcPct val="100000"/>
              </a:lnSpc>
              <a:buNone/>
            </a:pPr>
            <a:r>
              <a:rPr lang="en-US" sz="1200" b="1" dirty="0">
                <a:solidFill>
                  <a:srgbClr val="2D2D2D"/>
                </a:solidFill>
                <a:latin typeface="F37 Ginger" pitchFamily="2" charset="77"/>
              </a:rPr>
              <a:t>More support</a:t>
            </a:r>
            <a:r>
              <a:rPr lang="en-US" sz="1200" dirty="0">
                <a:solidFill>
                  <a:srgbClr val="2D2D2D"/>
                </a:solidFill>
                <a:latin typeface="F37 Ginger" pitchFamily="2" charset="77"/>
              </a:rPr>
              <a:t>: If you have any queries, please get in touch with your Fundraising Manager or email our supporter service </a:t>
            </a:r>
            <a:r>
              <a:rPr lang="en-US" sz="1200" dirty="0" err="1">
                <a:solidFill>
                  <a:srgbClr val="2D2D2D"/>
                </a:solidFill>
                <a:latin typeface="F37 Ginger" pitchFamily="2" charset="77"/>
              </a:rPr>
              <a:t>centre</a:t>
            </a:r>
            <a:r>
              <a:rPr lang="en-US" sz="1200" dirty="0">
                <a:solidFill>
                  <a:srgbClr val="2D2D2D"/>
                </a:solidFill>
                <a:latin typeface="F37 Ginger" pitchFamily="2" charset="77"/>
              </a:rPr>
              <a:t>: heretohelp@bhf.org.uk </a:t>
            </a:r>
          </a:p>
          <a:p>
            <a:pPr marL="0" indent="0">
              <a:lnSpc>
                <a:spcPct val="100000"/>
              </a:lnSpc>
              <a:buNone/>
            </a:pPr>
            <a:endParaRPr lang="en-US" sz="1200" dirty="0">
              <a:solidFill>
                <a:schemeClr val="tx1">
                  <a:lumMod val="85000"/>
                  <a:lumOff val="15000"/>
                </a:schemeClr>
              </a:solidFill>
              <a:latin typeface="F37 Ginger" pitchFamily="2" charset="77"/>
            </a:endParaRPr>
          </a:p>
        </p:txBody>
      </p:sp>
      <p:sp>
        <p:nvSpPr>
          <p:cNvPr id="32" name="Text Placeholder 1">
            <a:extLst>
              <a:ext uri="{FF2B5EF4-FFF2-40B4-BE49-F238E27FC236}">
                <a16:creationId xmlns:a16="http://schemas.microsoft.com/office/drawing/2014/main" id="{D0F8B67C-60D4-8258-1FCE-1E081F460881}"/>
              </a:ext>
            </a:extLst>
          </p:cNvPr>
          <p:cNvSpPr txBox="1">
            <a:spLocks/>
          </p:cNvSpPr>
          <p:nvPr/>
        </p:nvSpPr>
        <p:spPr>
          <a:xfrm>
            <a:off x="3961302" y="7740639"/>
            <a:ext cx="2872050" cy="95114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endParaRPr lang="en-US" sz="1100" dirty="0">
              <a:solidFill>
                <a:schemeClr val="tx1">
                  <a:lumMod val="85000"/>
                  <a:lumOff val="15000"/>
                </a:schemeClr>
              </a:solidFill>
              <a:latin typeface="F37 Ginger" pitchFamily="2" charset="77"/>
            </a:endParaRPr>
          </a:p>
        </p:txBody>
      </p:sp>
      <p:sp>
        <p:nvSpPr>
          <p:cNvPr id="35" name="Text Placeholder 1">
            <a:extLst>
              <a:ext uri="{FF2B5EF4-FFF2-40B4-BE49-F238E27FC236}">
                <a16:creationId xmlns:a16="http://schemas.microsoft.com/office/drawing/2014/main" id="{4360B685-8985-10A8-D526-88114AA82A6B}"/>
              </a:ext>
            </a:extLst>
          </p:cNvPr>
          <p:cNvSpPr txBox="1">
            <a:spLocks/>
          </p:cNvSpPr>
          <p:nvPr/>
        </p:nvSpPr>
        <p:spPr>
          <a:xfrm>
            <a:off x="4578547" y="4613258"/>
            <a:ext cx="2368353" cy="325675"/>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1600" b="1" dirty="0">
                <a:solidFill>
                  <a:srgbClr val="ED002D"/>
                </a:solidFill>
                <a:latin typeface="F37 Ginger" pitchFamily="2" charset="77"/>
              </a:rPr>
              <a:t>Growing your fundraising</a:t>
            </a:r>
          </a:p>
        </p:txBody>
      </p:sp>
      <p:sp>
        <p:nvSpPr>
          <p:cNvPr id="37" name="Text Placeholder 1">
            <a:extLst>
              <a:ext uri="{FF2B5EF4-FFF2-40B4-BE49-F238E27FC236}">
                <a16:creationId xmlns:a16="http://schemas.microsoft.com/office/drawing/2014/main" id="{F1DF104B-F6C3-FAE4-F687-ED4E6785852C}"/>
              </a:ext>
            </a:extLst>
          </p:cNvPr>
          <p:cNvSpPr txBox="1">
            <a:spLocks/>
          </p:cNvSpPr>
          <p:nvPr/>
        </p:nvSpPr>
        <p:spPr>
          <a:xfrm>
            <a:off x="3894018" y="5194227"/>
            <a:ext cx="3233442" cy="2756981"/>
          </a:xfrm>
          <a:prstGeom prst="rect">
            <a:avLst/>
          </a:prstGeom>
        </p:spPr>
        <p:txBody>
          <a:bodyPr lIns="108000" tIns="0" rIns="7200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None/>
            </a:pPr>
            <a:r>
              <a:rPr lang="en-US" sz="1200" b="1" dirty="0">
                <a:solidFill>
                  <a:srgbClr val="2D2D2D"/>
                </a:solidFill>
                <a:latin typeface="F37 Ginger" pitchFamily="2" charset="77"/>
              </a:rPr>
              <a:t>Gift Aid</a:t>
            </a:r>
            <a:r>
              <a:rPr lang="en-US" sz="1200" dirty="0">
                <a:solidFill>
                  <a:srgbClr val="2D2D2D"/>
                </a:solidFill>
                <a:latin typeface="F37 Ginger" pitchFamily="2" charset="77"/>
              </a:rPr>
              <a:t>: UK taxpayers making voluntary contributions can add 25% at no extra cost to their donation. Use the sponsorship form to capture their details. Please note that purchases of tickets or goods cannot be Gift Aided.</a:t>
            </a:r>
          </a:p>
          <a:p>
            <a:pPr marL="0" indent="0">
              <a:lnSpc>
                <a:spcPct val="100000"/>
              </a:lnSpc>
              <a:buNone/>
            </a:pPr>
            <a:r>
              <a:rPr lang="en-US" sz="1200" b="1" dirty="0">
                <a:solidFill>
                  <a:srgbClr val="2D2D2D"/>
                </a:solidFill>
                <a:latin typeface="F37 Ginger" pitchFamily="2" charset="77"/>
              </a:rPr>
              <a:t>Matched giving</a:t>
            </a:r>
            <a:r>
              <a:rPr lang="en-US" sz="1200" dirty="0">
                <a:solidFill>
                  <a:srgbClr val="2D2D2D"/>
                </a:solidFill>
                <a:latin typeface="F37 Ginger" pitchFamily="2" charset="77"/>
              </a:rPr>
              <a:t>: Lots of companies operate Matched Giving schemes that can double the amount of money you raise. Consider this tax efficient way to raise extra funds. </a:t>
            </a:r>
          </a:p>
          <a:p>
            <a:pPr marL="0" indent="0">
              <a:lnSpc>
                <a:spcPct val="100000"/>
              </a:lnSpc>
              <a:buNone/>
            </a:pPr>
            <a:r>
              <a:rPr lang="en-US" sz="1200" b="1" dirty="0">
                <a:solidFill>
                  <a:srgbClr val="2D2D2D"/>
                </a:solidFill>
                <a:latin typeface="F37 Ginger" pitchFamily="2" charset="77"/>
              </a:rPr>
              <a:t>Collect donations online</a:t>
            </a:r>
            <a:r>
              <a:rPr lang="en-US" sz="1200" dirty="0">
                <a:solidFill>
                  <a:srgbClr val="2D2D2D"/>
                </a:solidFill>
                <a:latin typeface="F37 Ginger" pitchFamily="2" charset="77"/>
              </a:rPr>
              <a:t>: It’s simple to </a:t>
            </a:r>
            <a:br>
              <a:rPr lang="en-US" sz="1200" dirty="0">
                <a:solidFill>
                  <a:srgbClr val="2D2D2D"/>
                </a:solidFill>
                <a:latin typeface="F37 Ginger" pitchFamily="2" charset="77"/>
              </a:rPr>
            </a:br>
            <a:r>
              <a:rPr lang="en-US" sz="1200" dirty="0">
                <a:solidFill>
                  <a:srgbClr val="2D2D2D"/>
                </a:solidFill>
                <a:latin typeface="F37 Ginger" pitchFamily="2" charset="77"/>
              </a:rPr>
              <a:t>set up an online fundraising page at </a:t>
            </a:r>
            <a:r>
              <a:rPr lang="en-US" sz="1200" dirty="0" err="1">
                <a:solidFill>
                  <a:srgbClr val="2D2D2D"/>
                </a:solidFill>
                <a:latin typeface="F37 Ginger" pitchFamily="2" charset="77"/>
              </a:rPr>
              <a:t>justgiving.com</a:t>
            </a:r>
            <a:r>
              <a:rPr lang="en-US" sz="1200" dirty="0">
                <a:solidFill>
                  <a:srgbClr val="2D2D2D"/>
                </a:solidFill>
                <a:latin typeface="F37 Ginger" pitchFamily="2" charset="77"/>
              </a:rPr>
              <a:t>/</a:t>
            </a:r>
            <a:r>
              <a:rPr lang="en-US" sz="1200" dirty="0" err="1">
                <a:solidFill>
                  <a:srgbClr val="2D2D2D"/>
                </a:solidFill>
                <a:latin typeface="F37 Ginger" pitchFamily="2" charset="77"/>
              </a:rPr>
              <a:t>bhf</a:t>
            </a:r>
            <a:r>
              <a:rPr lang="en-US" sz="1200" dirty="0">
                <a:solidFill>
                  <a:srgbClr val="2D2D2D"/>
                </a:solidFill>
                <a:latin typeface="F37 Ginger" pitchFamily="2" charset="77"/>
              </a:rPr>
              <a:t> and easy for your </a:t>
            </a:r>
            <a:br>
              <a:rPr lang="en-US" sz="1200" dirty="0">
                <a:solidFill>
                  <a:srgbClr val="2D2D2D"/>
                </a:solidFill>
                <a:latin typeface="F37 Ginger" pitchFamily="2" charset="77"/>
              </a:rPr>
            </a:br>
            <a:r>
              <a:rPr lang="en-US" sz="1200" dirty="0">
                <a:solidFill>
                  <a:srgbClr val="2D2D2D"/>
                </a:solidFill>
                <a:latin typeface="F37 Ginger" pitchFamily="2" charset="77"/>
              </a:rPr>
              <a:t>donors too. </a:t>
            </a:r>
          </a:p>
        </p:txBody>
      </p:sp>
      <p:grpSp>
        <p:nvGrpSpPr>
          <p:cNvPr id="27" name="Group 26">
            <a:extLst>
              <a:ext uri="{FF2B5EF4-FFF2-40B4-BE49-F238E27FC236}">
                <a16:creationId xmlns:a16="http://schemas.microsoft.com/office/drawing/2014/main" id="{CDCC776F-35C6-2881-B227-449AE3CB1648}"/>
              </a:ext>
            </a:extLst>
          </p:cNvPr>
          <p:cNvGrpSpPr/>
          <p:nvPr/>
        </p:nvGrpSpPr>
        <p:grpSpPr>
          <a:xfrm>
            <a:off x="3882222" y="8604015"/>
            <a:ext cx="2484449" cy="559819"/>
            <a:chOff x="3888115" y="7617435"/>
            <a:chExt cx="2484449" cy="559819"/>
          </a:xfrm>
        </p:grpSpPr>
        <p:grpSp>
          <p:nvGrpSpPr>
            <p:cNvPr id="28" name="Group 27">
              <a:extLst>
                <a:ext uri="{FF2B5EF4-FFF2-40B4-BE49-F238E27FC236}">
                  <a16:creationId xmlns:a16="http://schemas.microsoft.com/office/drawing/2014/main" id="{3AE1A000-0A17-CB7E-E9D7-643A7AB9DE42}"/>
                </a:ext>
              </a:extLst>
            </p:cNvPr>
            <p:cNvGrpSpPr/>
            <p:nvPr/>
          </p:nvGrpSpPr>
          <p:grpSpPr>
            <a:xfrm>
              <a:off x="3891234" y="7617727"/>
              <a:ext cx="1186786" cy="219468"/>
              <a:chOff x="3981236" y="8624262"/>
              <a:chExt cx="1186786" cy="219468"/>
            </a:xfrm>
          </p:grpSpPr>
          <p:pic>
            <p:nvPicPr>
              <p:cNvPr id="45" name="Picture 44">
                <a:extLst>
                  <a:ext uri="{FF2B5EF4-FFF2-40B4-BE49-F238E27FC236}">
                    <a16:creationId xmlns:a16="http://schemas.microsoft.com/office/drawing/2014/main" id="{D9830F60-486A-62BD-A46E-5FB3DFC2010F}"/>
                  </a:ext>
                </a:extLst>
              </p:cNvPr>
              <p:cNvPicPr>
                <a:picLocks noChangeAspect="1"/>
              </p:cNvPicPr>
              <p:nvPr/>
            </p:nvPicPr>
            <p:blipFill>
              <a:blip r:embed="rId3"/>
              <a:stretch>
                <a:fillRect/>
              </a:stretch>
            </p:blipFill>
            <p:spPr>
              <a:xfrm>
                <a:off x="3981236" y="8624262"/>
                <a:ext cx="219468" cy="219468"/>
              </a:xfrm>
              <a:prstGeom prst="rect">
                <a:avLst/>
              </a:prstGeom>
            </p:spPr>
          </p:pic>
          <p:sp>
            <p:nvSpPr>
              <p:cNvPr id="46" name="Text Placeholder 1">
                <a:extLst>
                  <a:ext uri="{FF2B5EF4-FFF2-40B4-BE49-F238E27FC236}">
                    <a16:creationId xmlns:a16="http://schemas.microsoft.com/office/drawing/2014/main" id="{9450193C-66AE-19A4-A610-C0111B936632}"/>
                  </a:ext>
                </a:extLst>
              </p:cNvPr>
              <p:cNvSpPr txBox="1">
                <a:spLocks/>
              </p:cNvSpPr>
              <p:nvPr/>
            </p:nvSpPr>
            <p:spPr>
              <a:xfrm>
                <a:off x="4239228" y="8636669"/>
                <a:ext cx="928794"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bhf</a:t>
                </a:r>
                <a:endParaRPr lang="en-US" sz="800" dirty="0">
                  <a:solidFill>
                    <a:schemeClr val="tx1">
                      <a:lumMod val="85000"/>
                      <a:lumOff val="15000"/>
                    </a:schemeClr>
                  </a:solidFill>
                  <a:latin typeface="F37 Ginger Light" pitchFamily="2" charset="77"/>
                </a:endParaRPr>
              </a:p>
            </p:txBody>
          </p:sp>
        </p:grpSp>
        <p:grpSp>
          <p:nvGrpSpPr>
            <p:cNvPr id="29" name="Group 28">
              <a:extLst>
                <a:ext uri="{FF2B5EF4-FFF2-40B4-BE49-F238E27FC236}">
                  <a16:creationId xmlns:a16="http://schemas.microsoft.com/office/drawing/2014/main" id="{6FAA9FAB-80C2-06F6-C344-5D98DD19A078}"/>
                </a:ext>
              </a:extLst>
            </p:cNvPr>
            <p:cNvGrpSpPr/>
            <p:nvPr/>
          </p:nvGrpSpPr>
          <p:grpSpPr>
            <a:xfrm>
              <a:off x="4632118" y="7617435"/>
              <a:ext cx="776330" cy="219468"/>
              <a:chOff x="5255791" y="8623970"/>
              <a:chExt cx="776330" cy="219468"/>
            </a:xfrm>
          </p:grpSpPr>
          <p:pic>
            <p:nvPicPr>
              <p:cNvPr id="43" name="Picture 42">
                <a:extLst>
                  <a:ext uri="{FF2B5EF4-FFF2-40B4-BE49-F238E27FC236}">
                    <a16:creationId xmlns:a16="http://schemas.microsoft.com/office/drawing/2014/main" id="{DE59C1CF-7566-8922-95ED-286A6DF214C8}"/>
                  </a:ext>
                </a:extLst>
              </p:cNvPr>
              <p:cNvPicPr>
                <a:picLocks noChangeAspect="1"/>
              </p:cNvPicPr>
              <p:nvPr/>
            </p:nvPicPr>
            <p:blipFill>
              <a:blip r:embed="rId4"/>
              <a:stretch>
                <a:fillRect/>
              </a:stretch>
            </p:blipFill>
            <p:spPr>
              <a:xfrm>
                <a:off x="5255791" y="8623970"/>
                <a:ext cx="219468" cy="219468"/>
              </a:xfrm>
              <a:prstGeom prst="rect">
                <a:avLst/>
              </a:prstGeom>
            </p:spPr>
          </p:pic>
          <p:sp>
            <p:nvSpPr>
              <p:cNvPr id="44" name="Text Placeholder 1">
                <a:extLst>
                  <a:ext uri="{FF2B5EF4-FFF2-40B4-BE49-F238E27FC236}">
                    <a16:creationId xmlns:a16="http://schemas.microsoft.com/office/drawing/2014/main" id="{664B406D-11E8-B990-BF01-A88779555E7C}"/>
                  </a:ext>
                </a:extLst>
              </p:cNvPr>
              <p:cNvSpPr txBox="1">
                <a:spLocks/>
              </p:cNvSpPr>
              <p:nvPr/>
            </p:nvSpPr>
            <p:spPr>
              <a:xfrm>
                <a:off x="5529684" y="8636669"/>
                <a:ext cx="502437"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the_bhf</a:t>
                </a:r>
                <a:endParaRPr lang="en-US" sz="800" dirty="0">
                  <a:solidFill>
                    <a:schemeClr val="tx1">
                      <a:lumMod val="85000"/>
                      <a:lumOff val="15000"/>
                    </a:schemeClr>
                  </a:solidFill>
                  <a:latin typeface="F37 Ginger Light" pitchFamily="2" charset="77"/>
                </a:endParaRPr>
              </a:p>
            </p:txBody>
          </p:sp>
        </p:grpSp>
        <p:grpSp>
          <p:nvGrpSpPr>
            <p:cNvPr id="30" name="Group 29">
              <a:extLst>
                <a:ext uri="{FF2B5EF4-FFF2-40B4-BE49-F238E27FC236}">
                  <a16:creationId xmlns:a16="http://schemas.microsoft.com/office/drawing/2014/main" id="{EB242031-35D6-037E-7807-2E5F03D55325}"/>
                </a:ext>
              </a:extLst>
            </p:cNvPr>
            <p:cNvGrpSpPr/>
            <p:nvPr/>
          </p:nvGrpSpPr>
          <p:grpSpPr>
            <a:xfrm>
              <a:off x="5568055" y="7630134"/>
              <a:ext cx="804509" cy="204928"/>
              <a:chOff x="2727095" y="8898534"/>
              <a:chExt cx="804509" cy="204928"/>
            </a:xfrm>
          </p:grpSpPr>
          <p:pic>
            <p:nvPicPr>
              <p:cNvPr id="41" name="Picture 40">
                <a:extLst>
                  <a:ext uri="{FF2B5EF4-FFF2-40B4-BE49-F238E27FC236}">
                    <a16:creationId xmlns:a16="http://schemas.microsoft.com/office/drawing/2014/main" id="{4F8E8B52-E2A6-4BEC-C9FA-01C8855A1434}"/>
                  </a:ext>
                </a:extLst>
              </p:cNvPr>
              <p:cNvPicPr>
                <a:picLocks noChangeAspect="1"/>
              </p:cNvPicPr>
              <p:nvPr/>
            </p:nvPicPr>
            <p:blipFill>
              <a:blip r:embed="rId5"/>
              <a:stretch>
                <a:fillRect/>
              </a:stretch>
            </p:blipFill>
            <p:spPr>
              <a:xfrm>
                <a:off x="2727095" y="8905110"/>
                <a:ext cx="218908" cy="197017"/>
              </a:xfrm>
              <a:prstGeom prst="rect">
                <a:avLst/>
              </a:prstGeom>
            </p:spPr>
          </p:pic>
          <p:sp>
            <p:nvSpPr>
              <p:cNvPr id="42" name="Text Placeholder 1">
                <a:extLst>
                  <a:ext uri="{FF2B5EF4-FFF2-40B4-BE49-F238E27FC236}">
                    <a16:creationId xmlns:a16="http://schemas.microsoft.com/office/drawing/2014/main" id="{F1EE33DE-29E3-285D-FB63-79218801CE74}"/>
                  </a:ext>
                </a:extLst>
              </p:cNvPr>
              <p:cNvSpPr txBox="1">
                <a:spLocks/>
              </p:cNvSpPr>
              <p:nvPr/>
            </p:nvSpPr>
            <p:spPr>
              <a:xfrm>
                <a:off x="2987728" y="8898534"/>
                <a:ext cx="543876"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 Ginger Light" pitchFamily="2" charset="77"/>
                  </a:rPr>
                  <a:t>@</a:t>
                </a:r>
                <a:r>
                  <a:rPr lang="en-US" sz="800" dirty="0" err="1">
                    <a:solidFill>
                      <a:schemeClr val="tx1">
                        <a:lumMod val="85000"/>
                        <a:lumOff val="15000"/>
                      </a:schemeClr>
                    </a:solidFill>
                    <a:latin typeface="F37 Ginger Light" pitchFamily="2" charset="77"/>
                  </a:rPr>
                  <a:t>TheBHF</a:t>
                </a:r>
                <a:endParaRPr lang="en-US" sz="800" dirty="0">
                  <a:solidFill>
                    <a:schemeClr val="tx1">
                      <a:lumMod val="85000"/>
                      <a:lumOff val="15000"/>
                    </a:schemeClr>
                  </a:solidFill>
                  <a:latin typeface="F37 Ginger Light" pitchFamily="2" charset="77"/>
                </a:endParaRPr>
              </a:p>
            </p:txBody>
          </p:sp>
        </p:grpSp>
        <p:grpSp>
          <p:nvGrpSpPr>
            <p:cNvPr id="31" name="Group 30">
              <a:extLst>
                <a:ext uri="{FF2B5EF4-FFF2-40B4-BE49-F238E27FC236}">
                  <a16:creationId xmlns:a16="http://schemas.microsoft.com/office/drawing/2014/main" id="{20FC1F9D-0B02-BBBC-C2C6-9D53B7042C71}"/>
                </a:ext>
              </a:extLst>
            </p:cNvPr>
            <p:cNvGrpSpPr/>
            <p:nvPr/>
          </p:nvGrpSpPr>
          <p:grpSpPr>
            <a:xfrm>
              <a:off x="3888115" y="7957786"/>
              <a:ext cx="1683085" cy="219468"/>
              <a:chOff x="3620991" y="8882659"/>
              <a:chExt cx="1683085" cy="219468"/>
            </a:xfrm>
          </p:grpSpPr>
          <p:sp>
            <p:nvSpPr>
              <p:cNvPr id="33" name="Text Placeholder 1">
                <a:extLst>
                  <a:ext uri="{FF2B5EF4-FFF2-40B4-BE49-F238E27FC236}">
                    <a16:creationId xmlns:a16="http://schemas.microsoft.com/office/drawing/2014/main" id="{D62FB150-63DD-0E46-A071-E8787137FF05}"/>
                  </a:ext>
                </a:extLst>
              </p:cNvPr>
              <p:cNvSpPr txBox="1">
                <a:spLocks/>
              </p:cNvSpPr>
              <p:nvPr/>
            </p:nvSpPr>
            <p:spPr>
              <a:xfrm>
                <a:off x="3900765" y="8882659"/>
                <a:ext cx="1403311" cy="204928"/>
              </a:xfrm>
              <a:prstGeom prst="rect">
                <a:avLst/>
              </a:prstGeom>
            </p:spPr>
            <p:txBody>
              <a:bodyPr lIns="0" tIns="0" rIns="0" bIns="0" anchor="ct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800" dirty="0">
                    <a:solidFill>
                      <a:schemeClr val="tx1">
                        <a:lumMod val="85000"/>
                        <a:lumOff val="15000"/>
                      </a:schemeClr>
                    </a:solidFill>
                    <a:latin typeface="F37Ginger-Light" pitchFamily="2" charset="77"/>
                  </a:rPr>
                  <a:t>@British-Heart-Foundation</a:t>
                </a:r>
              </a:p>
            </p:txBody>
          </p:sp>
          <p:pic>
            <p:nvPicPr>
              <p:cNvPr id="40" name="Picture 39">
                <a:extLst>
                  <a:ext uri="{FF2B5EF4-FFF2-40B4-BE49-F238E27FC236}">
                    <a16:creationId xmlns:a16="http://schemas.microsoft.com/office/drawing/2014/main" id="{25CE424B-C4EA-F58F-9D74-24769403FE71}"/>
                  </a:ext>
                </a:extLst>
              </p:cNvPr>
              <p:cNvPicPr>
                <a:picLocks noChangeAspect="1"/>
              </p:cNvPicPr>
              <p:nvPr/>
            </p:nvPicPr>
            <p:blipFill>
              <a:blip r:embed="rId6"/>
              <a:stretch>
                <a:fillRect/>
              </a:stretch>
            </p:blipFill>
            <p:spPr>
              <a:xfrm>
                <a:off x="3620991" y="8882659"/>
                <a:ext cx="219468" cy="219468"/>
              </a:xfrm>
              <a:prstGeom prst="rect">
                <a:avLst/>
              </a:prstGeom>
            </p:spPr>
          </p:pic>
        </p:grpSp>
      </p:grpSp>
      <p:sp>
        <p:nvSpPr>
          <p:cNvPr id="24" name="Text Placeholder 1">
            <a:extLst>
              <a:ext uri="{FF2B5EF4-FFF2-40B4-BE49-F238E27FC236}">
                <a16:creationId xmlns:a16="http://schemas.microsoft.com/office/drawing/2014/main" id="{B5ED6560-3535-5E24-50B9-F72954A2FC79}"/>
              </a:ext>
            </a:extLst>
          </p:cNvPr>
          <p:cNvSpPr txBox="1">
            <a:spLocks/>
          </p:cNvSpPr>
          <p:nvPr/>
        </p:nvSpPr>
        <p:spPr>
          <a:xfrm>
            <a:off x="500737" y="595686"/>
            <a:ext cx="4395846" cy="1066053"/>
          </a:xfrm>
          <a:prstGeom prst="rect">
            <a:avLst/>
          </a:prstGeom>
        </p:spPr>
        <p:txBody>
          <a:bodyPr lIns="0" tIns="0" rIns="0" bIns="0"/>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buFont typeface="Arial" panose="020B0604020202020204" pitchFamily="34" charset="0"/>
              <a:buNone/>
            </a:pPr>
            <a:r>
              <a:rPr lang="en-US" sz="4000" b="1" dirty="0">
                <a:solidFill>
                  <a:srgbClr val="ED002D"/>
                </a:solidFill>
                <a:latin typeface="BHF Beats Bold" pitchFamily="2" charset="77"/>
              </a:rPr>
              <a:t>How to </a:t>
            </a:r>
            <a:r>
              <a:rPr lang="en-US" sz="4000" b="1" dirty="0" err="1">
                <a:solidFill>
                  <a:srgbClr val="ED002D"/>
                </a:solidFill>
                <a:latin typeface="BHF Beats Bold" pitchFamily="2" charset="77"/>
              </a:rPr>
              <a:t>organise</a:t>
            </a:r>
            <a:r>
              <a:rPr lang="en-US" sz="4000" b="1" dirty="0">
                <a:solidFill>
                  <a:srgbClr val="ED002D"/>
                </a:solidFill>
                <a:latin typeface="BHF Beats Bold" pitchFamily="2" charset="77"/>
              </a:rPr>
              <a:t> </a:t>
            </a:r>
            <a:br>
              <a:rPr lang="en-US" sz="4000" b="1" dirty="0">
                <a:solidFill>
                  <a:srgbClr val="ED002D"/>
                </a:solidFill>
                <a:latin typeface="BHF Beats Bold" pitchFamily="2" charset="77"/>
              </a:rPr>
            </a:br>
            <a:r>
              <a:rPr lang="en-US" sz="4000" b="1" dirty="0">
                <a:solidFill>
                  <a:srgbClr val="ED002D"/>
                </a:solidFill>
                <a:latin typeface="BHF Beats Bold" pitchFamily="2" charset="77"/>
              </a:rPr>
              <a:t>a quiz night</a:t>
            </a:r>
          </a:p>
        </p:txBody>
      </p:sp>
      <p:pic>
        <p:nvPicPr>
          <p:cNvPr id="3" name="Picture 2" descr="A red line drawing of a drink&#10;&#10;Description automatically generated">
            <a:extLst>
              <a:ext uri="{FF2B5EF4-FFF2-40B4-BE49-F238E27FC236}">
                <a16:creationId xmlns:a16="http://schemas.microsoft.com/office/drawing/2014/main" id="{F37CDEB2-96AD-77D1-D952-7489523144ED}"/>
              </a:ext>
            </a:extLst>
          </p:cNvPr>
          <p:cNvPicPr>
            <a:picLocks noChangeAspect="1"/>
          </p:cNvPicPr>
          <p:nvPr/>
        </p:nvPicPr>
        <p:blipFill>
          <a:blip r:embed="rId7"/>
          <a:stretch>
            <a:fillRect/>
          </a:stretch>
        </p:blipFill>
        <p:spPr>
          <a:xfrm>
            <a:off x="3724073" y="4327024"/>
            <a:ext cx="783092" cy="783092"/>
          </a:xfrm>
          <a:prstGeom prst="rect">
            <a:avLst/>
          </a:prstGeom>
        </p:spPr>
      </p:pic>
      <p:pic>
        <p:nvPicPr>
          <p:cNvPr id="4" name="Picture 3" descr="A red heart in a white circle&#10;&#10;Description automatically generated">
            <a:extLst>
              <a:ext uri="{FF2B5EF4-FFF2-40B4-BE49-F238E27FC236}">
                <a16:creationId xmlns:a16="http://schemas.microsoft.com/office/drawing/2014/main" id="{AEDCF82B-7DE6-433C-B669-1A38AD515A72}"/>
              </a:ext>
            </a:extLst>
          </p:cNvPr>
          <p:cNvPicPr>
            <a:picLocks noChangeAspect="1"/>
          </p:cNvPicPr>
          <p:nvPr/>
        </p:nvPicPr>
        <p:blipFill>
          <a:blip r:embed="rId8"/>
          <a:stretch>
            <a:fillRect/>
          </a:stretch>
        </p:blipFill>
        <p:spPr>
          <a:xfrm>
            <a:off x="327439" y="2107262"/>
            <a:ext cx="784800" cy="784800"/>
          </a:xfrm>
          <a:prstGeom prst="rect">
            <a:avLst/>
          </a:prstGeom>
        </p:spPr>
      </p:pic>
    </p:spTree>
    <p:extLst>
      <p:ext uri="{BB962C8B-B14F-4D97-AF65-F5344CB8AC3E}">
        <p14:creationId xmlns:p14="http://schemas.microsoft.com/office/powerpoint/2010/main" val="4255394250"/>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FF0030"/>
      </a:dk2>
      <a:lt2>
        <a:srgbClr val="D20019"/>
      </a:lt2>
      <a:accent1>
        <a:srgbClr val="FF0030"/>
      </a:accent1>
      <a:accent2>
        <a:srgbClr val="500AB4"/>
      </a:accent2>
      <a:accent3>
        <a:srgbClr val="2D91FF"/>
      </a:accent3>
      <a:accent4>
        <a:srgbClr val="19D79B"/>
      </a:accent4>
      <a:accent5>
        <a:srgbClr val="FF873C"/>
      </a:accent5>
      <a:accent6>
        <a:srgbClr val="FF3C64"/>
      </a:accent6>
      <a:hlink>
        <a:srgbClr val="2D91FF"/>
      </a:hlink>
      <a:folHlink>
        <a:srgbClr val="2D91F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600" smtClean="0">
            <a:latin typeface="F37 Ginger Light" panose="00000500000000000000" pitchFamily="50" charset="0"/>
          </a:defRPr>
        </a:defPPr>
      </a:lstStyle>
    </a:txDef>
  </a:objectDefaults>
  <a:extraClrSchemeLst/>
  <a:extLst>
    <a:ext uri="{05A4C25C-085E-4340-85A3-A5531E510DB2}">
      <thm15:themeFamily xmlns:thm15="http://schemas.microsoft.com/office/thememl/2012/main" name="Impact reporting template" id="{507C2A45-6962-8446-B040-C5D981A03C5A}" vid="{657541F7-C55B-0146-9423-1D6BD0901D3A}"/>
    </a:ext>
  </a:extLst>
</a:theme>
</file>

<file path=docProps/app.xml><?xml version="1.0" encoding="utf-8"?>
<Properties xmlns="http://schemas.openxmlformats.org/officeDocument/2006/extended-properties" xmlns:vt="http://schemas.openxmlformats.org/officeDocument/2006/docPropsVTypes">
  <Template>Impact reporting template</Template>
  <TotalTime>595</TotalTime>
  <Words>764</Words>
  <Application>Microsoft Office PowerPoint</Application>
  <PresentationFormat>Custom</PresentationFormat>
  <Paragraphs>33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F37 Ginger</vt:lpstr>
      <vt:lpstr>F37 Ginger Light</vt:lpstr>
      <vt:lpstr>BHF Beats Bold</vt:lpstr>
      <vt:lpstr>F37Ginger-Light</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Marlia Madekwe</dc:creator>
  <cp:lastModifiedBy>Hannah Watkins</cp:lastModifiedBy>
  <cp:revision>21</cp:revision>
  <dcterms:created xsi:type="dcterms:W3CDTF">2022-10-05T13:24:44Z</dcterms:created>
  <dcterms:modified xsi:type="dcterms:W3CDTF">2025-05-28T14:40:32Z</dcterms:modified>
</cp:coreProperties>
</file>