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embedTrueTypeFonts="1" autoCompressPictures="0">
  <p:sldMasterIdLst>
    <p:sldMasterId id="2147483826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906000" cy="6858000" type="A4"/>
  <p:notesSz cx="6797675" cy="9926638"/>
  <p:embeddedFontLst>
    <p:embeddedFont>
      <p:font typeface="BHF Beats Bold" panose="00000800000000000000" pitchFamily="50" charset="0"/>
      <p:bold r:id="rId5"/>
    </p:embeddedFont>
    <p:embeddedFont>
      <p:font typeface="F37 Ginger" panose="00000500000000000000" pitchFamily="50" charset="0"/>
      <p:regular r:id="rId6"/>
      <p:bold r:id="rId7"/>
      <p:italic r:id="rId8"/>
      <p:boldItalic r:id="rId9"/>
    </p:embeddedFont>
    <p:embeddedFont>
      <p:font typeface="F37 Ginger Light" panose="00000500000000000000" pitchFamily="50" charset="0"/>
      <p:regular r:id="rId10"/>
      <p:italic r:id="rId11"/>
    </p:embeddedFont>
    <p:embeddedFont>
      <p:font typeface="F37Ginger-Light" panose="020B0604020202020204"/>
      <p:regular r:id="rId12"/>
    </p:embeddedFont>
  </p:embeddedFontLst>
  <p:defaultTextStyle>
    <a:defPPr>
      <a:defRPr lang="en-US"/>
    </a:defPPr>
    <a:lvl1pPr marL="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44C431-1C24-BEDE-5C4D-C4DA3D84443C}" name="Angharad Walker" initials="AW" userId="8e00cb532b75b82a" providerId="Windows Live"/>
  <p188:author id="{8FAD8A9B-AF24-EB5F-52AA-50C04624E58A}" name="Tillie Harris" initials="TH" userId="6993d92bb00bfb75" providerId="Windows Live"/>
  <p188:author id="{E82937E8-B7E7-7794-9596-45E5B447C150}" name="martin nicholls" initials="mn" userId="229529d2b7ab3599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A6A6A6"/>
    <a:srgbClr val="FFFFFF"/>
    <a:srgbClr val="EC2150"/>
    <a:srgbClr val="EE1E3A"/>
    <a:srgbClr val="EE2038"/>
    <a:srgbClr val="EC2354"/>
    <a:srgbClr val="7F7F7F"/>
    <a:srgbClr val="FFB1C1"/>
    <a:srgbClr val="FF3C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77" autoAdjust="0"/>
    <p:restoredTop sz="86575" autoAdjust="0"/>
  </p:normalViewPr>
  <p:slideViewPr>
    <p:cSldViewPr snapToGrid="0">
      <p:cViewPr varScale="1">
        <p:scale>
          <a:sx n="55" d="100"/>
          <a:sy n="55" d="100"/>
        </p:scale>
        <p:origin x="1348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-1632"/>
    </p:cViewPr>
  </p:sorterViewPr>
  <p:notesViewPr>
    <p:cSldViewPr snapToGrid="0" showGuides="1">
      <p:cViewPr varScale="1">
        <p:scale>
          <a:sx n="136" d="100"/>
          <a:sy n="136" d="100"/>
        </p:scale>
        <p:origin x="4608" y="2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761DD2-80C1-4A40-AC2E-F762B53D305D}" type="datetimeFigureOut">
              <a:rPr lang="en-GB" smtClean="0">
                <a:latin typeface="F37Ginger-Light" panose="00000500000000000000" pitchFamily="2" charset="0"/>
              </a:rPr>
              <a:t>14/05/2025</a:t>
            </a:fld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F37Ginger-Light" panose="00000500000000000000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5D2E8D-CAD0-4A3D-9AE3-3A99103F60FA}" type="slidenum">
              <a:rPr lang="en-GB" smtClean="0">
                <a:latin typeface="F37Ginger-Light" panose="00000500000000000000" pitchFamily="2" charset="0"/>
              </a:rPr>
              <a:t>‹#›</a:t>
            </a:fld>
            <a:endParaRPr lang="en-GB" dirty="0">
              <a:latin typeface="F37Ginger-Ligh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219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36:01.6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1 24575,'0'0'-8191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1149E-32F6-4A0E-9665-188B8A72F60A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C26917-CE0A-48D9-8A25-CE6877603A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711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7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50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24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898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372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847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321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795" algn="l" defTabSz="121895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C26917-CE0A-48D9-8A25-CE6877603A6E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847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content slide - active background Secondary Gre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15D0E4AC-FBC7-05A3-AFA2-A54EB88589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1901" y="6364545"/>
            <a:ext cx="2832100" cy="381000"/>
          </a:xfrm>
          <a:prstGeom prst="rect">
            <a:avLst/>
          </a:prstGeom>
        </p:spPr>
      </p:pic>
      <p:pic>
        <p:nvPicPr>
          <p:cNvPr id="3" name="Picture 2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128126A0-4DB0-C394-020A-04F3FCCFA2C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878" y="70121"/>
            <a:ext cx="2817599" cy="111359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C866D2-A9D3-E637-01F0-5EB3C200CD9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1260" y="6399613"/>
            <a:ext cx="964804" cy="292657"/>
          </a:xfrm>
          <a:prstGeom prst="rect">
            <a:avLst/>
          </a:prstGeom>
        </p:spPr>
      </p:pic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E058C360-46AE-4FA0-E4C0-E6AB5F022100}"/>
              </a:ext>
            </a:extLst>
          </p:cNvPr>
          <p:cNvSpPr txBox="1">
            <a:spLocks/>
          </p:cNvSpPr>
          <p:nvPr userDrawn="1"/>
        </p:nvSpPr>
        <p:spPr>
          <a:xfrm>
            <a:off x="359999" y="6089440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83026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188" userDrawn="1">
          <p15:clr>
            <a:srgbClr val="FBAE40"/>
          </p15:clr>
        </p15:guide>
        <p15:guide id="2" pos="2621" userDrawn="1">
          <p15:clr>
            <a:srgbClr val="FBAE40"/>
          </p15:clr>
        </p15:guide>
        <p15:guide id="3" pos="2757" userDrawn="1">
          <p15:clr>
            <a:srgbClr val="FBAE40"/>
          </p15:clr>
        </p15:guide>
        <p15:guide id="4" pos="1374" userDrawn="1">
          <p15:clr>
            <a:srgbClr val="FBAE40"/>
          </p15:clr>
        </p15:guide>
        <p15:guide id="5" pos="1487" userDrawn="1">
          <p15:clr>
            <a:srgbClr val="FBAE40"/>
          </p15:clr>
        </p15:guide>
        <p15:guide id="6" pos="3891" userDrawn="1">
          <p15:clr>
            <a:srgbClr val="FBAE40"/>
          </p15:clr>
        </p15:guide>
        <p15:guide id="7" pos="4027" userDrawn="1">
          <p15:clr>
            <a:srgbClr val="FBAE40"/>
          </p15:clr>
        </p15:guide>
        <p15:guide id="8" pos="516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RID" hidden="1">
            <a:extLst>
              <a:ext uri="{FF2B5EF4-FFF2-40B4-BE49-F238E27FC236}">
                <a16:creationId xmlns:a16="http://schemas.microsoft.com/office/drawing/2014/main" id="{87C19B04-2B7E-4F88-A045-81AE397A8BB1}"/>
              </a:ext>
            </a:extLst>
          </p:cNvPr>
          <p:cNvSpPr/>
          <p:nvPr/>
        </p:nvSpPr>
        <p:spPr>
          <a:xfrm>
            <a:off x="0" y="0"/>
            <a:ext cx="9906975" cy="6858000"/>
          </a:xfrm>
          <a:prstGeom prst="rect">
            <a:avLst/>
          </a:prstGeom>
          <a:blipFill dpi="0" rotWithShape="1">
            <a:blip r:embed="rId3">
              <a:alphaModFix amt="24000"/>
            </a:blip>
            <a:srcRect/>
            <a:stretch>
              <a:fillRect t="-5" b="-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950"/>
          </a:p>
        </p:txBody>
      </p:sp>
      <p:pic>
        <p:nvPicPr>
          <p:cNvPr id="6" name="BHF logo">
            <a:extLst>
              <a:ext uri="{FF2B5EF4-FFF2-40B4-BE49-F238E27FC236}">
                <a16:creationId xmlns:a16="http://schemas.microsoft.com/office/drawing/2014/main" id="{DE2348F6-4CAF-477A-9D51-225987BEF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18551" y="213361"/>
            <a:ext cx="606096" cy="615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93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</p:sldLayoutIdLst>
  <p:hf sldNum="0" hdr="0" ftr="0"/>
  <p:txStyles>
    <p:titleStyle>
      <a:lvl1pPr algn="l" defTabSz="990576" rtl="0" eaLnBrk="1" latinLnBrk="0" hangingPunct="1">
        <a:lnSpc>
          <a:spcPct val="90000"/>
        </a:lnSpc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7644" indent="-247644" algn="l" defTabSz="990576" rtl="0" eaLnBrk="1" latinLnBrk="0" hangingPunct="1">
        <a:lnSpc>
          <a:spcPct val="90000"/>
        </a:lnSpc>
        <a:spcBef>
          <a:spcPts val="1083"/>
        </a:spcBef>
        <a:buFont typeface="F37Ginger-Light" panose="020B0604020202020204" pitchFamily="34" charset="0"/>
        <a:buChar char="•"/>
        <a:defRPr sz="3033" kern="1200">
          <a:solidFill>
            <a:schemeClr val="tx1"/>
          </a:solidFill>
          <a:latin typeface="+mn-lt"/>
          <a:ea typeface="+mn-ea"/>
          <a:cs typeface="+mn-cs"/>
        </a:defRPr>
      </a:lvl1pPr>
      <a:lvl2pPr marL="742931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9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73350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222879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724082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19370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4657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09944" indent="-247644" algn="l" defTabSz="990576" rtl="0" eaLnBrk="1" latinLnBrk="0" hangingPunct="1">
        <a:lnSpc>
          <a:spcPct val="90000"/>
        </a:lnSpc>
        <a:spcBef>
          <a:spcPts val="542"/>
        </a:spcBef>
        <a:buFont typeface="F37Ginger-Light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6" rtl="0" eaLnBrk="1" latinLnBrk="0" hangingPunct="1">
        <a:defRPr sz="1178" kern="1200">
          <a:solidFill>
            <a:schemeClr val="tx1"/>
          </a:solidFill>
          <a:latin typeface="+mn-lt"/>
          <a:ea typeface="+mn-ea"/>
          <a:cs typeface="+mn-cs"/>
        </a:defRPr>
      </a:lvl1pPr>
      <a:lvl2pPr marL="495288" algn="l" defTabSz="990576" rtl="0" eaLnBrk="1" latinLnBrk="0" hangingPunct="1">
        <a:defRPr sz="975" kern="1200">
          <a:solidFill>
            <a:schemeClr val="tx1"/>
          </a:solidFill>
          <a:latin typeface="+mn-lt"/>
          <a:ea typeface="+mn-ea"/>
          <a:cs typeface="+mn-cs"/>
        </a:defRPr>
      </a:lvl2pPr>
      <a:lvl3pPr marL="99057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6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50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38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013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301" algn="l" defTabSz="990576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21" userDrawn="1">
          <p15:clr>
            <a:srgbClr val="F26B43"/>
          </p15:clr>
        </p15:guide>
        <p15:guide id="2" pos="6013" userDrawn="1">
          <p15:clr>
            <a:srgbClr val="F26B43"/>
          </p15:clr>
        </p15:guide>
        <p15:guide id="3" orient="horz" pos="274" userDrawn="1">
          <p15:clr>
            <a:srgbClr val="F26B43"/>
          </p15:clr>
        </p15:guide>
        <p15:guide id="5" orient="horz" pos="405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56AF49ED-6532-55BB-57D5-B279F6D4D2F5}"/>
              </a:ext>
            </a:extLst>
          </p:cNvPr>
          <p:cNvSpPr txBox="1">
            <a:spLocks/>
          </p:cNvSpPr>
          <p:nvPr/>
        </p:nvSpPr>
        <p:spPr>
          <a:xfrm>
            <a:off x="350838" y="1036415"/>
            <a:ext cx="5467922" cy="507936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5400" dirty="0">
              <a:solidFill>
                <a:srgbClr val="FF0030"/>
              </a:solidFill>
            </a:endParaRP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441920E-C335-6EE4-D161-A433FE9717EA}"/>
              </a:ext>
            </a:extLst>
          </p:cNvPr>
          <p:cNvSpPr txBox="1">
            <a:spLocks/>
          </p:cNvSpPr>
          <p:nvPr/>
        </p:nvSpPr>
        <p:spPr>
          <a:xfrm>
            <a:off x="350838" y="3101422"/>
            <a:ext cx="4943777" cy="224755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 Light" pitchFamily="2" charset="77"/>
              </a:rPr>
              <a:t>If you would like to volunteer your time and hear more about [insert group name] get in touch.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Name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highlight>
                <a:srgbClr val="FFFF00"/>
              </a:highlight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 Light" pitchFamily="2" charset="77"/>
              </a:rPr>
              <a:t>Contact details </a:t>
            </a:r>
            <a:endParaRPr lang="en-GB" sz="1600" dirty="0">
              <a:solidFill>
                <a:srgbClr val="8C0032"/>
              </a:solidFill>
              <a:highlight>
                <a:srgbClr val="FFFF00"/>
              </a:highlight>
              <a:latin typeface="+mn-lt"/>
            </a:endParaRPr>
          </a:p>
          <a:p>
            <a:pPr>
              <a:lnSpc>
                <a:spcPct val="100000"/>
              </a:lnSpc>
            </a:pPr>
            <a:endParaRPr lang="en-GB" sz="2000" dirty="0">
              <a:solidFill>
                <a:srgbClr val="8C0032"/>
              </a:solidFill>
              <a:latin typeface="+mn-lt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B186B59-4222-23F6-3007-CB8842666641}"/>
              </a:ext>
            </a:extLst>
          </p:cNvPr>
          <p:cNvSpPr txBox="1"/>
          <p:nvPr/>
        </p:nvSpPr>
        <p:spPr>
          <a:xfrm>
            <a:off x="428886" y="1847974"/>
            <a:ext cx="9305226" cy="784830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17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{</a:t>
            </a:r>
            <a:r>
              <a:rPr lang="en-GB" sz="1700" b="1" u="none" strike="noStrike" dirty="0">
                <a:solidFill>
                  <a:srgbClr val="444444"/>
                </a:solidFill>
                <a:effectLst/>
                <a:highlight>
                  <a:srgbClr val="FFFF00"/>
                </a:highlight>
                <a:latin typeface="F37 Ginger" pitchFamily="2" charset="77"/>
              </a:rPr>
              <a:t>INSERT GROUP NAME] </a:t>
            </a:r>
            <a:r>
              <a:rPr lang="en-GB" sz="17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Fundraisin</a:t>
            </a:r>
            <a:r>
              <a:rPr lang="en-GB" sz="1700" b="1" dirty="0">
                <a:solidFill>
                  <a:srgbClr val="444444"/>
                </a:solidFill>
                <a:latin typeface="F37 Ginger" pitchFamily="2" charset="77"/>
              </a:rPr>
              <a:t>g Group are looking for new members to  </a:t>
            </a:r>
            <a:r>
              <a:rPr lang="en-GB" sz="1700" b="1" u="none" strike="noStrike" dirty="0">
                <a:solidFill>
                  <a:srgbClr val="444444"/>
                </a:solidFill>
                <a:effectLst/>
                <a:latin typeface="F37 Ginger" pitchFamily="2" charset="77"/>
              </a:rPr>
              <a:t>help raise funds for vital research into heart and circulatory diseases and give people more time with the ones they love.</a:t>
            </a:r>
            <a:endParaRPr lang="en-GB" sz="1700" b="1" dirty="0">
              <a:solidFill>
                <a:srgbClr val="2D2D2D"/>
              </a:solidFill>
              <a:latin typeface="F37 Ginger" pitchFamily="2" charset="77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CB313-7507-C903-C96B-50E322177EFF}"/>
              </a:ext>
            </a:extLst>
          </p:cNvPr>
          <p:cNvSpPr txBox="1"/>
          <p:nvPr/>
        </p:nvSpPr>
        <p:spPr>
          <a:xfrm>
            <a:off x="350838" y="539093"/>
            <a:ext cx="6144588" cy="10833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8800" b="1" dirty="0">
                <a:solidFill>
                  <a:srgbClr val="ED002D"/>
                </a:solidFill>
                <a:latin typeface="BHF Beats Bold" pitchFamily="2" charset="77"/>
              </a:rPr>
              <a:t>Join us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47F7E7-3828-E51C-5A8D-649F1756F0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482" b="1728"/>
          <a:stretch/>
        </p:blipFill>
        <p:spPr>
          <a:xfrm flipH="1">
            <a:off x="5188601" y="3616140"/>
            <a:ext cx="4717399" cy="307848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14:cNvPr>
              <p14:cNvContentPartPr/>
              <p14:nvPr/>
            </p14:nvContentPartPr>
            <p14:xfrm>
              <a:off x="5230572" y="4797813"/>
              <a:ext cx="36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B98F823-504B-6459-7293-EE73827C11F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67932" y="4735173"/>
                <a:ext cx="126000" cy="12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2766093"/>
      </p:ext>
    </p:extLst>
  </p:cSld>
  <p:clrMapOvr>
    <a:masterClrMapping/>
  </p:clrMapOvr>
</p:sld>
</file>

<file path=ppt/theme/theme1.xml><?xml version="1.0" encoding="utf-8"?>
<a:theme xmlns:a="http://schemas.openxmlformats.org/drawingml/2006/main" name="BHF_PowerPoint Template_2018_widescreen_24052018">
  <a:themeElements>
    <a:clrScheme name="Custom 8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006BE1"/>
      </a:hlink>
      <a:folHlink>
        <a:srgbClr val="7F7F7F"/>
      </a:folHlink>
    </a:clrScheme>
    <a:fontScheme name="BHFBeats-Bold">
      <a:majorFont>
        <a:latin typeface="BHFBeats-Bold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37Ginger-Light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rgbClr val="D20019"/>
            </a:gs>
            <a:gs pos="100000">
              <a:schemeClr val="tx2"/>
            </a:gs>
          </a:gsLst>
          <a:lin ang="0" scaled="0"/>
        </a:gradFill>
      </a:spPr>
      <a:bodyPr rot="0" spcFirstLastPara="0" vertOverflow="overflow" horzOverflow="overflow" vert="horz" wrap="square" lIns="216000" tIns="216000" rIns="216000" bIns="21600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defTabSz="1219170">
          <a:spcAft>
            <a:spcPts val="1200"/>
          </a:spcAft>
          <a:defRPr sz="1400" dirty="0" smtClean="0">
            <a:solidFill>
              <a:schemeClr val="bg1"/>
            </a:solidFill>
            <a:latin typeface="F37Ginger-Light" panose="00000500000000000000" pitchFamily="2" charset="0"/>
          </a:defRPr>
        </a:defPPr>
      </a:lstStyle>
    </a:spDef>
    <a:txDef>
      <a:spPr>
        <a:noFill/>
      </a:spPr>
      <a:bodyPr wrap="square" lIns="108000" tIns="108000" rIns="108000" bIns="108000" rtlCol="0">
        <a:spAutoFit/>
      </a:bodyPr>
      <a:lstStyle>
        <a:defPPr algn="l">
          <a:spcAft>
            <a:spcPts val="600"/>
          </a:spcAft>
          <a:defRPr sz="1100" spc="10" dirty="0" err="1" smtClean="0"/>
        </a:defPPr>
      </a:lstStyle>
    </a:txDef>
  </a:objectDefaults>
  <a:extraClrSchemeLst/>
  <a:custClrLst>
    <a:custClr name="Bright Red">
      <a:srgbClr val="FF0030"/>
    </a:custClr>
    <a:custClr name="Dark Red">
      <a:srgbClr val="8C0032"/>
    </a:custClr>
    <a:custClr name="Medium Red">
      <a:srgbClr val="D20019"/>
    </a:custClr>
    <a:custClr name="Rubine Red">
      <a:srgbClr val="ED1F54"/>
    </a:custClr>
    <a:custClr name="Accent Blue">
      <a:srgbClr val="2D91FF"/>
    </a:custClr>
    <a:custClr name="Accent Purple">
      <a:srgbClr val="500AB4"/>
    </a:custClr>
    <a:custClr name="Accent Pink">
      <a:srgbClr val="FF3C64"/>
    </a:custClr>
    <a:custClr name="Accent Orange">
      <a:srgbClr val="FF873C"/>
    </a:custClr>
    <a:custClr name="Accent Yellow">
      <a:srgbClr val="FFBE32"/>
    </a:custClr>
    <a:custClr name="Accent Light Green">
      <a:srgbClr val="19D79B"/>
    </a:custClr>
    <a:custClr name="Accent Dark Green">
      <a:srgbClr val="00A06E"/>
    </a:custClr>
    <a:custClr name="Accent Grey">
      <a:srgbClr val="474E5A"/>
    </a:custClr>
  </a:custClrLst>
  <a:extLst>
    <a:ext uri="{05A4C25C-085E-4340-85A3-A5531E510DB2}">
      <thm15:themeFamily xmlns:thm15="http://schemas.microsoft.com/office/thememl/2012/main" name="1 - seasonal events calendar" id="{39C8828C-9498-0F49-99E2-9B6A29B48EE4}" vid="{70BABD0C-DC08-F24E-88F7-537BCA426C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BHFBeats-Bold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37Ginger-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16766</TotalTime>
  <Words>62</Words>
  <Application>Microsoft Office PowerPoint</Application>
  <PresentationFormat>A4 Paper (210x297 mm)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F37Ginger-Light</vt:lpstr>
      <vt:lpstr>F37 Ginger Light</vt:lpstr>
      <vt:lpstr>F37 Ginger</vt:lpstr>
      <vt:lpstr>BHF Beats Bold</vt:lpstr>
      <vt:lpstr>Arial</vt:lpstr>
      <vt:lpstr>BHF_PowerPoint Template_2018_widescreen_24052018</vt:lpstr>
      <vt:lpstr>PowerPoint Presentation</vt:lpstr>
    </vt:vector>
  </TitlesOfParts>
  <Company>BHF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Isabelle Sykes</dc:creator>
  <cp:lastModifiedBy>Hannah Watkins</cp:lastModifiedBy>
  <cp:revision>131</cp:revision>
  <cp:lastPrinted>2016-08-05T08:39:09Z</cp:lastPrinted>
  <dcterms:created xsi:type="dcterms:W3CDTF">2018-06-26T13:52:37Z</dcterms:created>
  <dcterms:modified xsi:type="dcterms:W3CDTF">2025-05-14T16:04:29Z</dcterms:modified>
</cp:coreProperties>
</file>