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ink/ink1.xml" ContentType="application/inkml+xml"/>
  <Override PartName="/ppt/ink/ink2.xml" ContentType="application/inkml+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sldIdLst>
    <p:sldId id="282" r:id="rId2"/>
    <p:sldId id="284" r:id="rId3"/>
    <p:sldId id="283" r:id="rId4"/>
  </p:sldIdLst>
  <p:sldSz cx="7559675" cy="10691813"/>
  <p:notesSz cx="6858000" cy="9144000"/>
  <p:embeddedFontLst>
    <p:embeddedFont>
      <p:font typeface="BHF Beats Bold" panose="00000800000000000000" pitchFamily="50" charset="0"/>
      <p:bold r:id="rId5"/>
    </p:embeddedFont>
    <p:embeddedFont>
      <p:font typeface="F37 Ginger" panose="00000500000000000000" pitchFamily="50" charset="0"/>
      <p:regular r:id="rId6"/>
      <p:bold r:id="rId7"/>
      <p:italic r:id="rId8"/>
      <p:boldItalic r:id="rId9"/>
    </p:embeddedFont>
    <p:embeddedFont>
      <p:font typeface="F37 Ginger Light" panose="00000500000000000000" pitchFamily="50" charset="0"/>
      <p:regular r:id="rId10"/>
      <p:italic r:id="rId11"/>
    </p:embeddedFont>
    <p:embeddedFont>
      <p:font typeface="F37Ginger-Light" panose="00000500000000000000" pitchFamily="50" charset="0"/>
      <p:regular r:id="rId12"/>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06C205-B85F-A838-3A90-1E432D6A0C1F}" name="Piers Rutterford" initials="PR" userId="5216460369622360" providerId="Windows Live"/>
  <p188:author id="{43B05F36-25E1-67A2-17CB-36ACA8D534EB}" name="Marlia Madekwe" initials="MM" userId="S::madekwem@bhf.org.uk::eb930b4e-47c7-4b54-a7e3-2be37304ea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2D"/>
    <a:srgbClr val="ED002D"/>
    <a:srgbClr val="8C0032"/>
    <a:srgbClr val="E62A32"/>
    <a:srgbClr val="E6E6E6"/>
    <a:srgbClr val="D200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160" autoAdjust="0"/>
    <p:restoredTop sz="96305"/>
  </p:normalViewPr>
  <p:slideViewPr>
    <p:cSldViewPr snapToGrid="0">
      <p:cViewPr>
        <p:scale>
          <a:sx n="60" d="100"/>
          <a:sy n="60" d="100"/>
        </p:scale>
        <p:origin x="2156"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font" Target="fonts/font8.fntdata"/><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theme" Target="theme/theme1.xml"/><Relationship Id="rId10"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font" Target="fonts/font5.fntdata"/><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9T17:40:10.114"/>
    </inkml:context>
    <inkml:brush xml:id="br0">
      <inkml:brushProperty name="width" value="0.05" units="cm"/>
      <inkml:brushProperty name="height" value="0.05" units="cm"/>
      <inkml:brushProperty name="color" value="#FFFFFF"/>
    </inkml:brush>
  </inkml:definitions>
  <inkml:trace contextRef="#ctx0" brushRef="#br0">1 1 24575,'0'6'0,"0"9"0,0 9 0,0 6 0,0 4 0,0-3-8191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9T17:40:21.624"/>
    </inkml:context>
    <inkml:brush xml:id="br0">
      <inkml:brushProperty name="width" value="0.2" units="cm"/>
      <inkml:brushProperty name="height" value="0.2" units="cm"/>
      <inkml:brushProperty name="color" value="#FFFFFF"/>
    </inkml:brush>
  </inkml:definitions>
  <inkml:trace contextRef="#ctx0" brushRef="#br0">1 0 24575,'0'798'-1365,"0"-765"-5461</inkml:trace>
</inkml:ink>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key_facts_1">
    <p:bg>
      <p:bgPr>
        <a:solidFill>
          <a:schemeClr val="bg1"/>
        </a:soli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76F9E7B-01B1-94EE-AD9A-24691F049609}"/>
              </a:ext>
            </a:extLst>
          </p:cNvPr>
          <p:cNvSpPr/>
          <p:nvPr userDrawn="1"/>
        </p:nvSpPr>
        <p:spPr>
          <a:xfrm>
            <a:off x="4192221" y="3179908"/>
            <a:ext cx="3077737" cy="307773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black background with a black square&#10;&#10;Description automatically generated with medium confidence">
            <a:extLst>
              <a:ext uri="{FF2B5EF4-FFF2-40B4-BE49-F238E27FC236}">
                <a16:creationId xmlns:a16="http://schemas.microsoft.com/office/drawing/2014/main" id="{4546F2B4-97F7-DBE1-192B-72FE00CA5C08}"/>
              </a:ext>
            </a:extLst>
          </p:cNvPr>
          <p:cNvPicPr>
            <a:picLocks noGrp="1" noRo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410792" y="10255499"/>
            <a:ext cx="2832100" cy="381000"/>
          </a:xfrm>
          <a:prstGeom prst="rect">
            <a:avLst/>
          </a:prstGeom>
        </p:spPr>
      </p:pic>
      <p:pic>
        <p:nvPicPr>
          <p:cNvPr id="3" name="Picture 2" descr="A red logo with black background&#10;&#10;Description automatically generated">
            <a:extLst>
              <a:ext uri="{FF2B5EF4-FFF2-40B4-BE49-F238E27FC236}">
                <a16:creationId xmlns:a16="http://schemas.microsoft.com/office/drawing/2014/main" id="{5A5E4B04-BC61-F95B-D7FF-BB2FFDF0C7A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56750" y="229496"/>
            <a:ext cx="2401178" cy="949014"/>
          </a:xfrm>
          <a:prstGeom prst="rect">
            <a:avLst/>
          </a:prstGeom>
        </p:spPr>
      </p:pic>
      <p:sp>
        <p:nvSpPr>
          <p:cNvPr id="5" name="Text Placeholder 5">
            <a:extLst>
              <a:ext uri="{FF2B5EF4-FFF2-40B4-BE49-F238E27FC236}">
                <a16:creationId xmlns:a16="http://schemas.microsoft.com/office/drawing/2014/main" id="{2285A276-6DCF-5CB9-72DA-84EF2D17CEE1}"/>
              </a:ext>
            </a:extLst>
          </p:cNvPr>
          <p:cNvSpPr txBox="1">
            <a:spLocks/>
          </p:cNvSpPr>
          <p:nvPr userDrawn="1"/>
        </p:nvSpPr>
        <p:spPr>
          <a:xfrm>
            <a:off x="2700569" y="273478"/>
            <a:ext cx="2129699" cy="204928"/>
          </a:xfrm>
          <a:prstGeom prst="rect">
            <a:avLst/>
          </a:prstGeom>
        </p:spPr>
        <p:txBody>
          <a:bodyPr lIns="0" tIns="0" rIns="0" bIns="0">
            <a:noAutofit/>
          </a:bodyPr>
          <a:lstStyle>
            <a:lvl1pPr marL="0" indent="0" algn="l" defTabSz="755934" rtl="0" eaLnBrk="1" latinLnBrk="0" hangingPunct="1">
              <a:lnSpc>
                <a:spcPct val="100000"/>
              </a:lnSpc>
              <a:spcBef>
                <a:spcPts val="0"/>
              </a:spcBef>
              <a:buFont typeface="Arial" panose="020B0604020202020204" pitchFamily="34" charset="0"/>
              <a:buNone/>
              <a:defRPr lang="en-US" sz="1200" b="1" i="0" kern="1200" dirty="0" smtClean="0">
                <a:solidFill>
                  <a:schemeClr val="tx1"/>
                </a:solidFill>
                <a:latin typeface="F37 Ginger" pitchFamily="2" charset="77"/>
                <a:ea typeface="+mn-ea"/>
                <a:cs typeface="+mn-cs"/>
              </a:defRPr>
            </a:lvl1pPr>
            <a:lvl2pPr marL="609585" indent="0" algn="l" defTabSz="755934" rtl="0" eaLnBrk="1" latinLnBrk="0" hangingPunct="1">
              <a:lnSpc>
                <a:spcPct val="90000"/>
              </a:lnSpc>
              <a:spcBef>
                <a:spcPts val="413"/>
              </a:spcBef>
              <a:buFont typeface="Arial" panose="020B0604020202020204" pitchFamily="34" charset="0"/>
              <a:buNone/>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algn="ctr"/>
            <a:r>
              <a:rPr lang="en-GB" sz="800" spc="100" dirty="0">
                <a:solidFill>
                  <a:srgbClr val="2D2D2D"/>
                </a:solidFill>
              </a:rPr>
              <a:t>FUNDRAISER HOW TO SERIES</a:t>
            </a:r>
          </a:p>
        </p:txBody>
      </p:sp>
      <p:sp>
        <p:nvSpPr>
          <p:cNvPr id="6" name="Text Placeholder 1">
            <a:extLst>
              <a:ext uri="{FF2B5EF4-FFF2-40B4-BE49-F238E27FC236}">
                <a16:creationId xmlns:a16="http://schemas.microsoft.com/office/drawing/2014/main" id="{2CC591FE-F781-504F-E75F-23BE5AEA2509}"/>
              </a:ext>
            </a:extLst>
          </p:cNvPr>
          <p:cNvSpPr txBox="1">
            <a:spLocks/>
          </p:cNvSpPr>
          <p:nvPr userDrawn="1"/>
        </p:nvSpPr>
        <p:spPr>
          <a:xfrm>
            <a:off x="539750" y="9952747"/>
            <a:ext cx="2488657"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b="1" i="0" dirty="0" err="1">
                <a:solidFill>
                  <a:srgbClr val="ED002D"/>
                </a:solidFill>
                <a:latin typeface="F37 Ginger" pitchFamily="2" charset="77"/>
              </a:rPr>
              <a:t>bh</a:t>
            </a:r>
            <a:r>
              <a:rPr lang="en-US" sz="2000" b="1" i="0" spc="-150" dirty="0" err="1">
                <a:solidFill>
                  <a:srgbClr val="ED002D"/>
                </a:solidFill>
                <a:latin typeface="F37 Ginger" pitchFamily="2" charset="77"/>
              </a:rPr>
              <a:t>f.</a:t>
            </a:r>
            <a:r>
              <a:rPr lang="en-US" sz="2000" b="1" i="0" dirty="0" err="1">
                <a:solidFill>
                  <a:srgbClr val="ED002D"/>
                </a:solidFill>
                <a:latin typeface="F37 Ginger" pitchFamily="2" charset="77"/>
              </a:rPr>
              <a:t>or</a:t>
            </a:r>
            <a:r>
              <a:rPr lang="en-US" sz="2000" b="1" i="0" spc="-150" dirty="0" err="1">
                <a:solidFill>
                  <a:srgbClr val="ED002D"/>
                </a:solidFill>
                <a:latin typeface="F37 Ginger" pitchFamily="2" charset="77"/>
              </a:rPr>
              <a:t>g.</a:t>
            </a:r>
            <a:r>
              <a:rPr lang="en-US" sz="2000" b="1" i="0" dirty="0" err="1">
                <a:solidFill>
                  <a:srgbClr val="ED002D"/>
                </a:solidFill>
                <a:latin typeface="F37 Ginger" pitchFamily="2" charset="77"/>
              </a:rPr>
              <a:t>uk</a:t>
            </a:r>
            <a:endParaRPr lang="en-US" sz="2000" b="1" i="0" dirty="0">
              <a:solidFill>
                <a:srgbClr val="ED002D"/>
              </a:solidFill>
              <a:latin typeface="F37 Ginger" pitchFamily="2" charset="77"/>
            </a:endParaRPr>
          </a:p>
        </p:txBody>
      </p:sp>
      <p:pic>
        <p:nvPicPr>
          <p:cNvPr id="7" name="Picture 6">
            <a:extLst>
              <a:ext uri="{FF2B5EF4-FFF2-40B4-BE49-F238E27FC236}">
                <a16:creationId xmlns:a16="http://schemas.microsoft.com/office/drawing/2014/main" id="{88CF4F0C-9627-8050-2E82-30E516DAED5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731382" y="10311158"/>
            <a:ext cx="847196" cy="256983"/>
          </a:xfrm>
          <a:prstGeom prst="rect">
            <a:avLst/>
          </a:prstGeom>
        </p:spPr>
      </p:pic>
    </p:spTree>
    <p:extLst>
      <p:ext uri="{BB962C8B-B14F-4D97-AF65-F5344CB8AC3E}">
        <p14:creationId xmlns:p14="http://schemas.microsoft.com/office/powerpoint/2010/main" val="513996170"/>
      </p:ext>
    </p:extLst>
  </p:cSld>
  <p:clrMapOvr>
    <a:masterClrMapping/>
  </p:clrMapOvr>
  <p:extLst>
    <p:ext uri="{DCECCB84-F9BA-43D5-87BE-67443E8EF086}">
      <p15:sldGuideLst xmlns:p15="http://schemas.microsoft.com/office/powerpoint/2012/main">
        <p15:guide id="1" orient="horz" pos="1326" userDrawn="1">
          <p15:clr>
            <a:srgbClr val="FBAE40"/>
          </p15:clr>
        </p15:guide>
        <p15:guide id="2" pos="340" userDrawn="1">
          <p15:clr>
            <a:srgbClr val="FBAE40"/>
          </p15:clr>
        </p15:guide>
        <p15:guide id="3" pos="4422" userDrawn="1">
          <p15:clr>
            <a:srgbClr val="FBAE40"/>
          </p15:clr>
        </p15:guide>
        <p15:guide id="4" orient="horz" pos="6316" userDrawn="1">
          <p15:clr>
            <a:srgbClr val="FBAE40"/>
          </p15:clr>
        </p15:guide>
        <p15:guide id="5" pos="2313" userDrawn="1">
          <p15:clr>
            <a:srgbClr val="FBAE40"/>
          </p15:clr>
        </p15:guide>
        <p15:guide id="6" pos="2449" userDrawn="1">
          <p15:clr>
            <a:srgbClr val="FBAE40"/>
          </p15:clr>
        </p15:guide>
        <p15:guide id="7" pos="408" userDrawn="1">
          <p15:clr>
            <a:srgbClr val="FBAE40"/>
          </p15:clr>
        </p15:guide>
        <p15:guide id="8" pos="2222" userDrawn="1">
          <p15:clr>
            <a:srgbClr val="FBAE40"/>
          </p15:clr>
        </p15:guide>
        <p15:guide id="9" pos="2540" userDrawn="1">
          <p15:clr>
            <a:srgbClr val="FBAE40"/>
          </p15:clr>
        </p15:guide>
        <p15:guide id="10" pos="43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key_facts_1">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76F9E7B-01B1-94EE-AD9A-24691F049609}"/>
              </a:ext>
            </a:extLst>
          </p:cNvPr>
          <p:cNvSpPr/>
          <p:nvPr userDrawn="1"/>
        </p:nvSpPr>
        <p:spPr>
          <a:xfrm>
            <a:off x="4192221" y="3179908"/>
            <a:ext cx="3077737" cy="307773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3307182"/>
      </p:ext>
    </p:extLst>
  </p:cSld>
  <p:clrMapOvr>
    <a:masterClrMapping/>
  </p:clrMapOvr>
  <p:extLst>
    <p:ext uri="{DCECCB84-F9BA-43D5-87BE-67443E8EF086}">
      <p15:sldGuideLst xmlns:p15="http://schemas.microsoft.com/office/powerpoint/2012/main">
        <p15:guide id="1" orient="horz" pos="1326">
          <p15:clr>
            <a:srgbClr val="FBAE40"/>
          </p15:clr>
        </p15:guide>
        <p15:guide id="2" pos="340">
          <p15:clr>
            <a:srgbClr val="FBAE40"/>
          </p15:clr>
        </p15:guide>
        <p15:guide id="3" pos="4422">
          <p15:clr>
            <a:srgbClr val="FBAE40"/>
          </p15:clr>
        </p15:guide>
        <p15:guide id="4" orient="horz" pos="6316">
          <p15:clr>
            <a:srgbClr val="FBAE40"/>
          </p15:clr>
        </p15:guide>
        <p15:guide id="5" pos="2313">
          <p15:clr>
            <a:srgbClr val="FBAE40"/>
          </p15:clr>
        </p15:guide>
        <p15:guide id="6" pos="2449">
          <p15:clr>
            <a:srgbClr val="FBAE40"/>
          </p15:clr>
        </p15:guide>
        <p15:guide id="7" pos="408" userDrawn="1">
          <p15:clr>
            <a:srgbClr val="FBAE40"/>
          </p15:clr>
        </p15:guide>
        <p15:guide id="8" pos="2245" userDrawn="1">
          <p15:clr>
            <a:srgbClr val="FBAE40"/>
          </p15:clr>
        </p15:guide>
        <p15:guide id="9" pos="2517" userDrawn="1">
          <p15:clr>
            <a:srgbClr val="FBAE40"/>
          </p15:clr>
        </p15:guide>
        <p15:guide id="10" pos="435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3475292"/>
      </p:ext>
    </p:extLst>
  </p:cSld>
  <p:clrMap bg1="lt1" tx1="dk1" bg2="lt2" tx2="dk2" accent1="accent1" accent2="accent2" accent3="accent3" accent4="accent4" accent5="accent5" accent6="accent6" hlink="hlink" folHlink="folHlink"/>
  <p:sldLayoutIdLst>
    <p:sldLayoutId id="2147483741" r:id="rId1"/>
    <p:sldLayoutId id="2147483742" r:id="rId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6.png"/><Relationship Id="rId7" Type="http://schemas.openxmlformats.org/officeDocument/2006/relationships/customXml" Target="../ink/ink2.xml"/><Relationship Id="rId2" Type="http://schemas.openxmlformats.org/officeDocument/2006/relationships/image" Target="../media/image5.emf"/><Relationship Id="rId1" Type="http://schemas.openxmlformats.org/officeDocument/2006/relationships/slideLayout" Target="../slideLayouts/slideLayout1.xml"/><Relationship Id="rId6" Type="http://schemas.openxmlformats.org/officeDocument/2006/relationships/image" Target="../media/image70.png"/><Relationship Id="rId5" Type="http://schemas.openxmlformats.org/officeDocument/2006/relationships/customXml" Target="../ink/ink1.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emf"/><Relationship Id="rId7" Type="http://schemas.openxmlformats.org/officeDocument/2006/relationships/image" Target="../media/image13.png"/><Relationship Id="rId2" Type="http://schemas.openxmlformats.org/officeDocument/2006/relationships/image" Target="../media/image8.emf"/><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emf"/><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537135FF-3C33-668B-C1AA-670C7CDA3DD5}"/>
              </a:ext>
            </a:extLst>
          </p:cNvPr>
          <p:cNvSpPr/>
          <p:nvPr/>
        </p:nvSpPr>
        <p:spPr>
          <a:xfrm>
            <a:off x="555167" y="2004166"/>
            <a:ext cx="6464758" cy="641350"/>
          </a:xfrm>
          <a:prstGeom prst="roundRect">
            <a:avLst>
              <a:gd name="adj" fmla="val 8968"/>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1">
            <a:extLst>
              <a:ext uri="{FF2B5EF4-FFF2-40B4-BE49-F238E27FC236}">
                <a16:creationId xmlns:a16="http://schemas.microsoft.com/office/drawing/2014/main" id="{B4336F8D-F8A8-7D02-844F-E6B69652BD64}"/>
              </a:ext>
            </a:extLst>
          </p:cNvPr>
          <p:cNvSpPr txBox="1">
            <a:spLocks/>
          </p:cNvSpPr>
          <p:nvPr/>
        </p:nvSpPr>
        <p:spPr>
          <a:xfrm>
            <a:off x="655375" y="2086615"/>
            <a:ext cx="6220088" cy="508041"/>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400" b="1" dirty="0">
                <a:solidFill>
                  <a:srgbClr val="2D2D2D"/>
                </a:solidFill>
                <a:latin typeface="F37 Ginger" pitchFamily="2" charset="77"/>
              </a:rPr>
              <a:t>Tee off your fundraising efforts by turning a fun hobby into funds to power lifesaving research.</a:t>
            </a:r>
          </a:p>
        </p:txBody>
      </p:sp>
      <p:sp>
        <p:nvSpPr>
          <p:cNvPr id="8" name="Rounded Rectangle 7">
            <a:extLst>
              <a:ext uri="{FF2B5EF4-FFF2-40B4-BE49-F238E27FC236}">
                <a16:creationId xmlns:a16="http://schemas.microsoft.com/office/drawing/2014/main" id="{B6CD3955-FDA9-6255-84AF-7E582E8B875C}"/>
              </a:ext>
            </a:extLst>
          </p:cNvPr>
          <p:cNvSpPr/>
          <p:nvPr/>
        </p:nvSpPr>
        <p:spPr>
          <a:xfrm>
            <a:off x="555167" y="2892060"/>
            <a:ext cx="6464758" cy="6567252"/>
          </a:xfrm>
          <a:prstGeom prst="roundRect">
            <a:avLst>
              <a:gd name="adj" fmla="val 1179"/>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1">
            <a:extLst>
              <a:ext uri="{FF2B5EF4-FFF2-40B4-BE49-F238E27FC236}">
                <a16:creationId xmlns:a16="http://schemas.microsoft.com/office/drawing/2014/main" id="{6697794E-87A8-F0A3-3B35-DC560BD2D9E0}"/>
              </a:ext>
            </a:extLst>
          </p:cNvPr>
          <p:cNvSpPr txBox="1">
            <a:spLocks/>
          </p:cNvSpPr>
          <p:nvPr/>
        </p:nvSpPr>
        <p:spPr>
          <a:xfrm>
            <a:off x="1240077" y="3037139"/>
            <a:ext cx="2187141"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Before your event </a:t>
            </a:r>
          </a:p>
        </p:txBody>
      </p:sp>
      <p:sp>
        <p:nvSpPr>
          <p:cNvPr id="10" name="Text Placeholder 1">
            <a:extLst>
              <a:ext uri="{FF2B5EF4-FFF2-40B4-BE49-F238E27FC236}">
                <a16:creationId xmlns:a16="http://schemas.microsoft.com/office/drawing/2014/main" id="{B29D5BB7-417A-883F-91FF-80158176B3EB}"/>
              </a:ext>
            </a:extLst>
          </p:cNvPr>
          <p:cNvSpPr txBox="1">
            <a:spLocks/>
          </p:cNvSpPr>
          <p:nvPr/>
        </p:nvSpPr>
        <p:spPr>
          <a:xfrm>
            <a:off x="655376" y="3547180"/>
            <a:ext cx="2982346" cy="5767052"/>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100" b="1" dirty="0">
                <a:solidFill>
                  <a:srgbClr val="2D2D2D"/>
                </a:solidFill>
                <a:latin typeface="F37 Ginger" pitchFamily="2" charset="77"/>
              </a:rPr>
              <a:t>Venue</a:t>
            </a:r>
            <a:r>
              <a:rPr lang="en-US" sz="1100" dirty="0">
                <a:solidFill>
                  <a:srgbClr val="2D2D2D"/>
                </a:solidFill>
                <a:latin typeface="F37 Ginger "/>
              </a:rPr>
              <a:t>: Ask your local club to host your fundraising golf day. Check it is accessible, and that accommodation is available nearby. </a:t>
            </a:r>
          </a:p>
          <a:p>
            <a:pPr marL="0" indent="0">
              <a:lnSpc>
                <a:spcPct val="100000"/>
              </a:lnSpc>
              <a:buFont typeface="Arial" panose="020B0604020202020204" pitchFamily="34" charset="0"/>
              <a:buNone/>
            </a:pPr>
            <a:r>
              <a:rPr lang="en-US" sz="1100" b="1" dirty="0">
                <a:solidFill>
                  <a:srgbClr val="2D2D2D"/>
                </a:solidFill>
                <a:latin typeface="F37 Ginger "/>
              </a:rPr>
              <a:t>Date</a:t>
            </a:r>
            <a:r>
              <a:rPr lang="en-US" sz="1100" dirty="0">
                <a:solidFill>
                  <a:srgbClr val="2D2D2D"/>
                </a:solidFill>
                <a:latin typeface="F37 Ginger "/>
              </a:rPr>
              <a:t>: Think carefully about the best date for the people you are hoping will participate. Choose an event date that won’t clash with any major sports or cultural events.</a:t>
            </a:r>
          </a:p>
          <a:p>
            <a:pPr marL="0" indent="0">
              <a:lnSpc>
                <a:spcPct val="100000"/>
              </a:lnSpc>
              <a:buFont typeface="Arial" panose="020B0604020202020204" pitchFamily="34" charset="0"/>
              <a:buNone/>
            </a:pPr>
            <a:r>
              <a:rPr lang="en-US" sz="1100" b="1" dirty="0">
                <a:solidFill>
                  <a:srgbClr val="2D2D2D"/>
                </a:solidFill>
                <a:latin typeface="F37 Ginger "/>
              </a:rPr>
              <a:t>Plan</a:t>
            </a:r>
            <a:r>
              <a:rPr lang="en-US" sz="1100" dirty="0">
                <a:solidFill>
                  <a:srgbClr val="2D2D2D"/>
                </a:solidFill>
                <a:latin typeface="F37 Ginger "/>
              </a:rPr>
              <a:t>: Think about how you can </a:t>
            </a:r>
            <a:r>
              <a:rPr lang="en-US" sz="1100" dirty="0" err="1">
                <a:solidFill>
                  <a:srgbClr val="2D2D2D"/>
                </a:solidFill>
                <a:latin typeface="F37 Ginger "/>
              </a:rPr>
              <a:t>maximise</a:t>
            </a:r>
            <a:r>
              <a:rPr lang="en-US" sz="1100" dirty="0">
                <a:solidFill>
                  <a:srgbClr val="2D2D2D"/>
                </a:solidFill>
                <a:latin typeface="F37 Ginger "/>
              </a:rPr>
              <a:t> your fundraising potential.. Sell mulligans </a:t>
            </a:r>
            <a:r>
              <a:rPr lang="en-GB" sz="1100" u="none" strike="noStrike" dirty="0">
                <a:solidFill>
                  <a:srgbClr val="444444"/>
                </a:solidFill>
                <a:effectLst/>
                <a:latin typeface="F37 Ginger "/>
              </a:rPr>
              <a:t>(a shot which can be replayed without penalty) </a:t>
            </a:r>
            <a:r>
              <a:rPr lang="en-US" sz="1100" dirty="0">
                <a:solidFill>
                  <a:srgbClr val="2D2D2D"/>
                </a:solidFill>
                <a:latin typeface="F37 Ginger "/>
              </a:rPr>
              <a:t>for donations, ask local businesses to sponsor prizes to entice participants, and host a dinner at the end of the day. </a:t>
            </a:r>
            <a:r>
              <a:rPr lang="en-GB" sz="1100" u="none" strike="noStrike" dirty="0">
                <a:solidFill>
                  <a:srgbClr val="444444"/>
                </a:solidFill>
                <a:effectLst/>
                <a:latin typeface="F37 Ginger "/>
              </a:rPr>
              <a:t>There are also plenty of games you can play on each hole, for example ‘closest to the pin’ or a ‘hole in one’ challenge.</a:t>
            </a:r>
            <a:endParaRPr lang="en-US" sz="1100" dirty="0">
              <a:solidFill>
                <a:srgbClr val="2D2D2D"/>
              </a:solidFill>
              <a:latin typeface="F37 Ginger "/>
            </a:endParaRPr>
          </a:p>
          <a:p>
            <a:pPr marL="0" indent="0">
              <a:lnSpc>
                <a:spcPct val="100000"/>
              </a:lnSpc>
              <a:buFont typeface="Arial" panose="020B0604020202020204" pitchFamily="34" charset="0"/>
              <a:buNone/>
            </a:pPr>
            <a:r>
              <a:rPr lang="en-US" sz="1100" dirty="0">
                <a:solidFill>
                  <a:srgbClr val="2D2D2D"/>
                </a:solidFill>
                <a:latin typeface="F37 Ginger "/>
              </a:rPr>
              <a:t>Let everyone know about your fundraiser through networks, put posters up and get plenty of people sharing through word of mouth.</a:t>
            </a:r>
          </a:p>
          <a:p>
            <a:pPr marL="0" indent="0">
              <a:lnSpc>
                <a:spcPct val="100000"/>
              </a:lnSpc>
              <a:buFont typeface="Arial" panose="020B0604020202020204" pitchFamily="34" charset="0"/>
              <a:buNone/>
            </a:pPr>
            <a:r>
              <a:rPr lang="en-US" sz="1100" b="1" dirty="0">
                <a:solidFill>
                  <a:srgbClr val="2D2D2D"/>
                </a:solidFill>
                <a:latin typeface="F37 Ginger "/>
              </a:rPr>
              <a:t>Schedule</a:t>
            </a:r>
            <a:r>
              <a:rPr lang="en-US" sz="1100" dirty="0">
                <a:solidFill>
                  <a:srgbClr val="2D2D2D"/>
                </a:solidFill>
                <a:latin typeface="F37 Ginger "/>
              </a:rPr>
              <a:t>: </a:t>
            </a:r>
            <a:r>
              <a:rPr lang="en-GB" sz="1100" u="none" strike="noStrike" dirty="0">
                <a:solidFill>
                  <a:srgbClr val="444444"/>
                </a:solidFill>
                <a:effectLst/>
                <a:latin typeface="F37 Ginger "/>
              </a:rPr>
              <a:t>Start the day with a briefing to outline house rules and the days events to </a:t>
            </a:r>
            <a:br>
              <a:rPr lang="en-GB" sz="1100" u="none" strike="noStrike" dirty="0">
                <a:solidFill>
                  <a:srgbClr val="444444"/>
                </a:solidFill>
                <a:effectLst/>
                <a:latin typeface="F37 Ginger "/>
              </a:rPr>
            </a:br>
            <a:r>
              <a:rPr lang="en-GB" sz="1100" u="none" strike="noStrike" dirty="0">
                <a:solidFill>
                  <a:srgbClr val="444444"/>
                </a:solidFill>
                <a:effectLst/>
                <a:latin typeface="F37 Ginger "/>
              </a:rPr>
              <a:t>get your golfers on the same page</a:t>
            </a:r>
            <a:r>
              <a:rPr lang="en-US" sz="1100" dirty="0">
                <a:solidFill>
                  <a:srgbClr val="2D2D2D"/>
                </a:solidFill>
                <a:latin typeface="F37 Ginger "/>
              </a:rPr>
              <a:t>. It should mention the format, what tees are being used, rules and event holes. This is also another great  opportunity to thank your sponsors.</a:t>
            </a:r>
          </a:p>
        </p:txBody>
      </p:sp>
      <p:sp>
        <p:nvSpPr>
          <p:cNvPr id="19" name="Text Placeholder 1">
            <a:extLst>
              <a:ext uri="{FF2B5EF4-FFF2-40B4-BE49-F238E27FC236}">
                <a16:creationId xmlns:a16="http://schemas.microsoft.com/office/drawing/2014/main" id="{3CABE444-E266-4CFE-06A2-43F48286ADDC}"/>
              </a:ext>
            </a:extLst>
          </p:cNvPr>
          <p:cNvSpPr txBox="1">
            <a:spLocks/>
          </p:cNvSpPr>
          <p:nvPr/>
        </p:nvSpPr>
        <p:spPr>
          <a:xfrm>
            <a:off x="4034194" y="3037139"/>
            <a:ext cx="2915995" cy="6422173"/>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100" b="1" dirty="0">
                <a:solidFill>
                  <a:srgbClr val="2D2D2D"/>
                </a:solidFill>
                <a:latin typeface="F37 Ginger "/>
              </a:rPr>
              <a:t>Budget</a:t>
            </a:r>
            <a:r>
              <a:rPr lang="en-US" sz="1100" dirty="0">
                <a:solidFill>
                  <a:srgbClr val="2D2D2D"/>
                </a:solidFill>
                <a:latin typeface="F37 Ginger "/>
              </a:rPr>
              <a:t>: Think through all your overheads. They might include:</a:t>
            </a:r>
          </a:p>
          <a:p>
            <a:pPr>
              <a:lnSpc>
                <a:spcPct val="100000"/>
              </a:lnSpc>
            </a:pPr>
            <a:r>
              <a:rPr lang="en-US" sz="1100" dirty="0">
                <a:solidFill>
                  <a:srgbClr val="2D2D2D"/>
                </a:solidFill>
                <a:latin typeface="F37 Ginger "/>
              </a:rPr>
              <a:t>green fees and carts</a:t>
            </a:r>
          </a:p>
          <a:p>
            <a:pPr>
              <a:lnSpc>
                <a:spcPct val="100000"/>
              </a:lnSpc>
            </a:pPr>
            <a:r>
              <a:rPr lang="en-US" sz="1100" dirty="0">
                <a:solidFill>
                  <a:srgbClr val="2D2D2D"/>
                </a:solidFill>
                <a:latin typeface="F37 Ginger "/>
              </a:rPr>
              <a:t>trophies and prizes</a:t>
            </a:r>
          </a:p>
          <a:p>
            <a:pPr>
              <a:lnSpc>
                <a:spcPct val="100000"/>
              </a:lnSpc>
            </a:pPr>
            <a:r>
              <a:rPr lang="en-US" sz="1100" dirty="0" err="1">
                <a:solidFill>
                  <a:srgbClr val="2D2D2D"/>
                </a:solidFill>
                <a:latin typeface="F37 Ginger "/>
              </a:rPr>
              <a:t>programme</a:t>
            </a:r>
            <a:r>
              <a:rPr lang="en-US" sz="1100" dirty="0">
                <a:solidFill>
                  <a:srgbClr val="2D2D2D"/>
                </a:solidFill>
                <a:latin typeface="F37 Ginger "/>
              </a:rPr>
              <a:t> printing</a:t>
            </a:r>
          </a:p>
          <a:p>
            <a:pPr>
              <a:lnSpc>
                <a:spcPct val="100000"/>
              </a:lnSpc>
            </a:pPr>
            <a:r>
              <a:rPr lang="en-US" sz="1100" dirty="0">
                <a:solidFill>
                  <a:srgbClr val="2D2D2D"/>
                </a:solidFill>
                <a:latin typeface="F37 Ginger "/>
              </a:rPr>
              <a:t>posters and signage</a:t>
            </a:r>
          </a:p>
          <a:p>
            <a:pPr>
              <a:lnSpc>
                <a:spcPct val="100000"/>
              </a:lnSpc>
            </a:pPr>
            <a:r>
              <a:rPr lang="en-US" sz="1100" dirty="0">
                <a:solidFill>
                  <a:srgbClr val="2D2D2D"/>
                </a:solidFill>
                <a:latin typeface="F37 Ginger "/>
              </a:rPr>
              <a:t>postage for invitations and sponsorship request letters</a:t>
            </a:r>
          </a:p>
          <a:p>
            <a:pPr>
              <a:lnSpc>
                <a:spcPct val="100000"/>
              </a:lnSpc>
            </a:pPr>
            <a:r>
              <a:rPr lang="en-US" sz="1100" dirty="0">
                <a:solidFill>
                  <a:srgbClr val="2D2D2D"/>
                </a:solidFill>
                <a:latin typeface="F37 Ginger "/>
              </a:rPr>
              <a:t>photographer (optional)</a:t>
            </a:r>
          </a:p>
          <a:p>
            <a:pPr>
              <a:lnSpc>
                <a:spcPct val="100000"/>
              </a:lnSpc>
            </a:pPr>
            <a:r>
              <a:rPr lang="en-US" sz="1100" dirty="0">
                <a:solidFill>
                  <a:srgbClr val="2D2D2D"/>
                </a:solidFill>
                <a:latin typeface="F37 Ginger "/>
              </a:rPr>
              <a:t>the costs of a dinner and drinks.</a:t>
            </a:r>
          </a:p>
          <a:p>
            <a:pPr marL="0" indent="0">
              <a:lnSpc>
                <a:spcPct val="100000"/>
              </a:lnSpc>
              <a:buFont typeface="Arial" panose="020B0604020202020204" pitchFamily="34" charset="0"/>
              <a:buNone/>
            </a:pPr>
            <a:r>
              <a:rPr lang="en-US" sz="1100" b="1" dirty="0">
                <a:solidFill>
                  <a:srgbClr val="2D2D2D"/>
                </a:solidFill>
                <a:latin typeface="F37 Ginger "/>
              </a:rPr>
              <a:t>Invitations</a:t>
            </a:r>
            <a:r>
              <a:rPr lang="en-US" sz="1100" dirty="0">
                <a:solidFill>
                  <a:srgbClr val="2D2D2D"/>
                </a:solidFill>
                <a:latin typeface="F37 Ginger "/>
              </a:rPr>
              <a:t>: Put together an invite list that includes subcontractors, clients, partners, and any other connections you can reach </a:t>
            </a:r>
            <a:br>
              <a:rPr lang="en-US" sz="1100" dirty="0">
                <a:solidFill>
                  <a:srgbClr val="2D2D2D"/>
                </a:solidFill>
                <a:latin typeface="F37 Ginger "/>
              </a:rPr>
            </a:br>
            <a:r>
              <a:rPr lang="en-US" sz="1100" dirty="0">
                <a:solidFill>
                  <a:srgbClr val="2D2D2D"/>
                </a:solidFill>
                <a:latin typeface="F37 Ginger "/>
              </a:rPr>
              <a:t>out to. You may want to include a call for raffle prizes along with the invitation. </a:t>
            </a:r>
            <a:r>
              <a:rPr lang="en-GB" sz="1100" u="none" strike="noStrike" dirty="0">
                <a:solidFill>
                  <a:srgbClr val="444444"/>
                </a:solidFill>
                <a:effectLst/>
                <a:latin typeface="F37 Ginger "/>
              </a:rPr>
              <a:t>A </a:t>
            </a:r>
            <a:br>
              <a:rPr lang="en-GB" sz="1100" u="none" strike="noStrike" dirty="0">
                <a:solidFill>
                  <a:srgbClr val="444444"/>
                </a:solidFill>
                <a:effectLst/>
                <a:latin typeface="F37 Ginger "/>
              </a:rPr>
            </a:br>
            <a:r>
              <a:rPr lang="en-GB" sz="1100" u="none" strike="noStrike" dirty="0">
                <a:solidFill>
                  <a:srgbClr val="444444"/>
                </a:solidFill>
                <a:effectLst/>
                <a:latin typeface="F37 Ginger "/>
              </a:rPr>
              <a:t>letter of authority can be requested from </a:t>
            </a:r>
            <a:br>
              <a:rPr lang="en-GB" sz="1100" u="none" strike="noStrike" dirty="0">
                <a:solidFill>
                  <a:srgbClr val="444444"/>
                </a:solidFill>
                <a:effectLst/>
                <a:latin typeface="F37 Ginger "/>
              </a:rPr>
            </a:br>
            <a:r>
              <a:rPr lang="en-GB" sz="1100" u="none" strike="noStrike" dirty="0">
                <a:solidFill>
                  <a:srgbClr val="444444"/>
                </a:solidFill>
                <a:effectLst/>
                <a:latin typeface="F37 Ginger "/>
              </a:rPr>
              <a:t>your BHF contact.</a:t>
            </a:r>
            <a:endParaRPr lang="en-US" sz="1100" dirty="0">
              <a:solidFill>
                <a:srgbClr val="2D2D2D"/>
              </a:solidFill>
              <a:latin typeface="F37 Ginger "/>
            </a:endParaRPr>
          </a:p>
          <a:p>
            <a:pPr marL="0" indent="0">
              <a:lnSpc>
                <a:spcPct val="100000"/>
              </a:lnSpc>
              <a:buFont typeface="Arial" panose="020B0604020202020204" pitchFamily="34" charset="0"/>
              <a:buNone/>
            </a:pPr>
            <a:r>
              <a:rPr lang="en-US" sz="1100" b="1" dirty="0">
                <a:solidFill>
                  <a:srgbClr val="2D2D2D"/>
                </a:solidFill>
                <a:latin typeface="F37 Ginger "/>
              </a:rPr>
              <a:t>Sponsors</a:t>
            </a:r>
            <a:r>
              <a:rPr lang="en-US" sz="1100" dirty="0">
                <a:solidFill>
                  <a:srgbClr val="2D2D2D"/>
                </a:solidFill>
                <a:latin typeface="F37 Ginger "/>
              </a:rPr>
              <a:t>: Write to local companies and any contacts you have, invite them to sponsor the event or specific parts of it</a:t>
            </a:r>
            <a:r>
              <a:rPr lang="en-GB" sz="1100" u="none" strike="noStrike" dirty="0">
                <a:solidFill>
                  <a:srgbClr val="444444"/>
                </a:solidFill>
                <a:effectLst/>
                <a:latin typeface="F37 Ginger "/>
              </a:rPr>
              <a:t>, for example specific holes on the course</a:t>
            </a:r>
            <a:r>
              <a:rPr lang="en-US" sz="1100" dirty="0">
                <a:solidFill>
                  <a:srgbClr val="2D2D2D"/>
                </a:solidFill>
                <a:latin typeface="F37 Ginger "/>
              </a:rPr>
              <a:t>. </a:t>
            </a:r>
          </a:p>
          <a:p>
            <a:pPr marL="0" indent="0">
              <a:lnSpc>
                <a:spcPct val="100000"/>
              </a:lnSpc>
              <a:buFont typeface="Arial" panose="020B0604020202020204" pitchFamily="34" charset="0"/>
              <a:buNone/>
            </a:pPr>
            <a:r>
              <a:rPr lang="en-US" sz="1100" b="1" dirty="0">
                <a:solidFill>
                  <a:srgbClr val="2D2D2D"/>
                </a:solidFill>
                <a:latin typeface="F37 Ginger "/>
              </a:rPr>
              <a:t>Banking</a:t>
            </a:r>
            <a:r>
              <a:rPr lang="en-US" sz="1100" dirty="0">
                <a:solidFill>
                  <a:srgbClr val="2D2D2D"/>
                </a:solidFill>
                <a:latin typeface="F37 Ginger "/>
              </a:rPr>
              <a:t>: Make sure you’ve read our Cash Handling Guide so that you are set up to manage everything safely and accurately.   </a:t>
            </a:r>
          </a:p>
          <a:p>
            <a:pPr marL="0" indent="0">
              <a:lnSpc>
                <a:spcPct val="100000"/>
              </a:lnSpc>
              <a:buFont typeface="Arial" panose="020B0604020202020204" pitchFamily="34" charset="0"/>
              <a:buNone/>
            </a:pPr>
            <a:r>
              <a:rPr lang="en-US" sz="1100" b="1" dirty="0" err="1">
                <a:solidFill>
                  <a:srgbClr val="2D2D2D"/>
                </a:solidFill>
                <a:latin typeface="F37 Ginger "/>
              </a:rPr>
              <a:t>Licences</a:t>
            </a:r>
            <a:r>
              <a:rPr lang="en-US" sz="1100" dirty="0">
                <a:solidFill>
                  <a:srgbClr val="2D2D2D"/>
                </a:solidFill>
                <a:latin typeface="F37 Ginger "/>
              </a:rPr>
              <a:t>: Check what </a:t>
            </a:r>
            <a:r>
              <a:rPr lang="en-US" sz="1100" dirty="0" err="1">
                <a:solidFill>
                  <a:srgbClr val="2D2D2D"/>
                </a:solidFill>
                <a:latin typeface="F37 Ginger "/>
              </a:rPr>
              <a:t>licences</a:t>
            </a:r>
            <a:r>
              <a:rPr lang="en-US" sz="1100" dirty="0">
                <a:solidFill>
                  <a:srgbClr val="2D2D2D"/>
                </a:solidFill>
                <a:latin typeface="F37 Ginger "/>
              </a:rPr>
              <a:t> you might need – for example, selling alcohol and playing music both require a license.</a:t>
            </a:r>
          </a:p>
          <a:p>
            <a:pPr marL="0" indent="0">
              <a:lnSpc>
                <a:spcPct val="100000"/>
              </a:lnSpc>
              <a:buFont typeface="Arial" panose="020B0604020202020204" pitchFamily="34" charset="0"/>
              <a:buNone/>
            </a:pPr>
            <a:r>
              <a:rPr lang="en-US" sz="1100" b="1" dirty="0">
                <a:solidFill>
                  <a:srgbClr val="2D2D2D"/>
                </a:solidFill>
                <a:latin typeface="F37 Ginger "/>
              </a:rPr>
              <a:t>Support</a:t>
            </a:r>
            <a:r>
              <a:rPr lang="en-US" sz="1100" dirty="0">
                <a:solidFill>
                  <a:srgbClr val="2D2D2D"/>
                </a:solidFill>
                <a:latin typeface="F37 Ginger "/>
              </a:rPr>
              <a:t>: Ask your British Heart Foundation (BHF) contact for further support or any fundraising materials.</a:t>
            </a:r>
          </a:p>
          <a:p>
            <a:pPr marL="0" indent="0">
              <a:lnSpc>
                <a:spcPct val="100000"/>
              </a:lnSpc>
              <a:buFont typeface="Arial" panose="020B0604020202020204" pitchFamily="34" charset="0"/>
              <a:buNone/>
            </a:pPr>
            <a:endParaRPr lang="en-US" sz="1100" dirty="0">
              <a:solidFill>
                <a:srgbClr val="2D2D2D"/>
              </a:solidFill>
              <a:latin typeface="F37 Ginger" pitchFamily="2" charset="77"/>
            </a:endParaRPr>
          </a:p>
          <a:p>
            <a:pPr marL="0" indent="0">
              <a:lnSpc>
                <a:spcPct val="100000"/>
              </a:lnSpc>
              <a:buFont typeface="Arial" panose="020B0604020202020204" pitchFamily="34" charset="0"/>
              <a:buNone/>
            </a:pPr>
            <a:endParaRPr lang="en-US" sz="1100" dirty="0">
              <a:solidFill>
                <a:srgbClr val="2D2D2D"/>
              </a:solidFill>
              <a:latin typeface="F37 Ginger" pitchFamily="2" charset="77"/>
            </a:endParaRPr>
          </a:p>
        </p:txBody>
      </p:sp>
      <p:sp>
        <p:nvSpPr>
          <p:cNvPr id="11" name="Text Placeholder 1">
            <a:extLst>
              <a:ext uri="{FF2B5EF4-FFF2-40B4-BE49-F238E27FC236}">
                <a16:creationId xmlns:a16="http://schemas.microsoft.com/office/drawing/2014/main" id="{294D830F-FA3C-B682-1B71-E620BC873A5D}"/>
              </a:ext>
            </a:extLst>
          </p:cNvPr>
          <p:cNvSpPr txBox="1">
            <a:spLocks/>
          </p:cNvSpPr>
          <p:nvPr/>
        </p:nvSpPr>
        <p:spPr>
          <a:xfrm>
            <a:off x="555167" y="595686"/>
            <a:ext cx="4341416" cy="1066053"/>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Font typeface="Arial" panose="020B0604020202020204" pitchFamily="34" charset="0"/>
              <a:buNone/>
            </a:pPr>
            <a:r>
              <a:rPr lang="en-US" sz="4000" b="1" dirty="0">
                <a:solidFill>
                  <a:srgbClr val="ED002D"/>
                </a:solidFill>
                <a:latin typeface="BHF Beats Bold" pitchFamily="2" charset="77"/>
              </a:rPr>
              <a:t>How to </a:t>
            </a:r>
            <a:r>
              <a:rPr lang="en-US" sz="4000" b="1" dirty="0" err="1">
                <a:solidFill>
                  <a:srgbClr val="ED002D"/>
                </a:solidFill>
                <a:latin typeface="BHF Beats Bold" pitchFamily="2" charset="77"/>
              </a:rPr>
              <a:t>organise</a:t>
            </a:r>
            <a:r>
              <a:rPr lang="en-US" sz="4000" b="1" dirty="0">
                <a:solidFill>
                  <a:srgbClr val="ED002D"/>
                </a:solidFill>
                <a:latin typeface="BHF Beats Bold" pitchFamily="2" charset="77"/>
              </a:rPr>
              <a:t> </a:t>
            </a:r>
            <a:br>
              <a:rPr lang="en-US" sz="4000" b="1" dirty="0">
                <a:solidFill>
                  <a:srgbClr val="ED002D"/>
                </a:solidFill>
                <a:latin typeface="BHF Beats Bold" pitchFamily="2" charset="77"/>
              </a:rPr>
            </a:br>
            <a:r>
              <a:rPr lang="en-US" sz="4000" b="1" dirty="0">
                <a:solidFill>
                  <a:srgbClr val="ED002D"/>
                </a:solidFill>
                <a:latin typeface="BHF Beats Bold" pitchFamily="2" charset="77"/>
              </a:rPr>
              <a:t>a golf day</a:t>
            </a:r>
          </a:p>
        </p:txBody>
      </p:sp>
      <p:pic>
        <p:nvPicPr>
          <p:cNvPr id="2" name="Picture 1" descr="A red and white circle with a tea bag in it&#10;&#10;Description automatically generated">
            <a:extLst>
              <a:ext uri="{FF2B5EF4-FFF2-40B4-BE49-F238E27FC236}">
                <a16:creationId xmlns:a16="http://schemas.microsoft.com/office/drawing/2014/main" id="{DE702AB4-1C42-1F88-08A2-4B6F80423B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043" y="2727965"/>
            <a:ext cx="784800" cy="784800"/>
          </a:xfrm>
          <a:prstGeom prst="rect">
            <a:avLst/>
          </a:prstGeom>
        </p:spPr>
      </p:pic>
    </p:spTree>
    <p:extLst>
      <p:ext uri="{BB962C8B-B14F-4D97-AF65-F5344CB8AC3E}">
        <p14:creationId xmlns:p14="http://schemas.microsoft.com/office/powerpoint/2010/main" val="2098798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a:extLst>
              <a:ext uri="{FF2B5EF4-FFF2-40B4-BE49-F238E27FC236}">
                <a16:creationId xmlns:a16="http://schemas.microsoft.com/office/drawing/2014/main" id="{D9844BDC-1B4A-C952-3B54-1CE3E377B3BB}"/>
              </a:ext>
            </a:extLst>
          </p:cNvPr>
          <p:cNvSpPr/>
          <p:nvPr/>
        </p:nvSpPr>
        <p:spPr>
          <a:xfrm>
            <a:off x="564763" y="2456204"/>
            <a:ext cx="3116721" cy="6336685"/>
          </a:xfrm>
          <a:prstGeom prst="roundRect">
            <a:avLst>
              <a:gd name="adj" fmla="val 3341"/>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
            <a:extLst>
              <a:ext uri="{FF2B5EF4-FFF2-40B4-BE49-F238E27FC236}">
                <a16:creationId xmlns:a16="http://schemas.microsoft.com/office/drawing/2014/main" id="{6CCA9505-CDF0-DB60-B18C-E282FA8F3F8E}"/>
              </a:ext>
            </a:extLst>
          </p:cNvPr>
          <p:cNvSpPr txBox="1">
            <a:spLocks/>
          </p:cNvSpPr>
          <p:nvPr/>
        </p:nvSpPr>
        <p:spPr>
          <a:xfrm>
            <a:off x="1262199" y="2601282"/>
            <a:ext cx="2224719"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During your event </a:t>
            </a:r>
          </a:p>
        </p:txBody>
      </p:sp>
      <p:sp>
        <p:nvSpPr>
          <p:cNvPr id="14" name="Text Placeholder 1">
            <a:extLst>
              <a:ext uri="{FF2B5EF4-FFF2-40B4-BE49-F238E27FC236}">
                <a16:creationId xmlns:a16="http://schemas.microsoft.com/office/drawing/2014/main" id="{F9095380-DC85-3206-9A83-6435067530A8}"/>
              </a:ext>
            </a:extLst>
          </p:cNvPr>
          <p:cNvSpPr txBox="1">
            <a:spLocks/>
          </p:cNvSpPr>
          <p:nvPr/>
        </p:nvSpPr>
        <p:spPr>
          <a:xfrm>
            <a:off x="702550" y="3139899"/>
            <a:ext cx="2838060" cy="5596301"/>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100" b="1" dirty="0" err="1">
                <a:solidFill>
                  <a:schemeClr val="tx1">
                    <a:lumMod val="85000"/>
                    <a:lumOff val="15000"/>
                  </a:schemeClr>
                </a:solidFill>
                <a:latin typeface="F37 Ginger" panose="00000500000000000000" pitchFamily="50" charset="0"/>
              </a:rPr>
              <a:t>Organise</a:t>
            </a:r>
            <a:r>
              <a:rPr lang="en-US" sz="1100" dirty="0">
                <a:solidFill>
                  <a:schemeClr val="tx1">
                    <a:lumMod val="85000"/>
                    <a:lumOff val="15000"/>
                  </a:schemeClr>
                </a:solidFill>
                <a:latin typeface="F37 Ginger" panose="00000500000000000000" pitchFamily="50" charset="0"/>
              </a:rPr>
              <a:t>: It’s good to have two to three volunteers on hand to register golfers, and hand out event sheets when people come to check in. The rest of the volunteers can start walking around to sell raffle tickets and mulligans while the golfers are </a:t>
            </a:r>
            <a:r>
              <a:rPr lang="en-US" sz="1100" dirty="0" err="1">
                <a:solidFill>
                  <a:schemeClr val="tx1">
                    <a:lumMod val="85000"/>
                    <a:lumOff val="15000"/>
                  </a:schemeClr>
                </a:solidFill>
                <a:latin typeface="F37 Ginger" panose="00000500000000000000" pitchFamily="50" charset="0"/>
              </a:rPr>
              <a:t>mobilising</a:t>
            </a:r>
            <a:r>
              <a:rPr lang="en-US" sz="1100" dirty="0">
                <a:solidFill>
                  <a:schemeClr val="tx1">
                    <a:lumMod val="85000"/>
                    <a:lumOff val="15000"/>
                  </a:schemeClr>
                </a:solidFill>
                <a:latin typeface="F37 Ginger" panose="00000500000000000000" pitchFamily="50" charset="0"/>
              </a:rPr>
              <a:t>.</a:t>
            </a:r>
          </a:p>
          <a:p>
            <a:pPr marL="0" indent="0">
              <a:lnSpc>
                <a:spcPct val="100000"/>
              </a:lnSpc>
              <a:buFont typeface="Arial" panose="020B0604020202020204" pitchFamily="34" charset="0"/>
              <a:buNone/>
            </a:pPr>
            <a:r>
              <a:rPr lang="en-US" sz="1100" b="1" dirty="0">
                <a:solidFill>
                  <a:schemeClr val="tx1">
                    <a:lumMod val="85000"/>
                    <a:lumOff val="15000"/>
                  </a:schemeClr>
                </a:solidFill>
                <a:latin typeface="F37 Ginger" panose="00000500000000000000" pitchFamily="50" charset="0"/>
              </a:rPr>
              <a:t>Observe</a:t>
            </a:r>
            <a:r>
              <a:rPr lang="en-US" sz="1100" dirty="0">
                <a:solidFill>
                  <a:schemeClr val="tx1">
                    <a:lumMod val="85000"/>
                    <a:lumOff val="15000"/>
                  </a:schemeClr>
                </a:solidFill>
                <a:latin typeface="F37 Ginger" panose="00000500000000000000" pitchFamily="50" charset="0"/>
              </a:rPr>
              <a:t>: The golf course will likely take between 3–4 hours. Have volunteers at important points of the course. </a:t>
            </a:r>
          </a:p>
          <a:p>
            <a:pPr marL="0" indent="0">
              <a:lnSpc>
                <a:spcPct val="100000"/>
              </a:lnSpc>
              <a:buFont typeface="Arial" panose="020B0604020202020204" pitchFamily="34" charset="0"/>
              <a:buNone/>
            </a:pPr>
            <a:r>
              <a:rPr lang="en-US" sz="1100" b="1" dirty="0">
                <a:solidFill>
                  <a:schemeClr val="tx1">
                    <a:lumMod val="85000"/>
                    <a:lumOff val="15000"/>
                  </a:schemeClr>
                </a:solidFill>
                <a:latin typeface="F37 Ginger" panose="00000500000000000000" pitchFamily="50" charset="0"/>
              </a:rPr>
              <a:t>Accommodate</a:t>
            </a:r>
            <a:r>
              <a:rPr lang="en-US" sz="1100" dirty="0">
                <a:solidFill>
                  <a:schemeClr val="tx1">
                    <a:lumMod val="85000"/>
                    <a:lumOff val="15000"/>
                  </a:schemeClr>
                </a:solidFill>
                <a:latin typeface="F37 Ginger" panose="00000500000000000000" pitchFamily="50" charset="0"/>
              </a:rPr>
              <a:t>: If a formal dinner has been arranged, it is a good idea to ask golfers to change into appropriate clothes and to meet in the bar at a set time. Once the dinner has taken place you can quickly move onto the evening fundraising activities.</a:t>
            </a:r>
          </a:p>
          <a:p>
            <a:pPr marL="0" indent="0">
              <a:lnSpc>
                <a:spcPct val="100000"/>
              </a:lnSpc>
              <a:buFont typeface="Arial" panose="020B0604020202020204" pitchFamily="34" charset="0"/>
              <a:buNone/>
            </a:pPr>
            <a:r>
              <a:rPr lang="en-US" sz="1100" b="1" dirty="0">
                <a:solidFill>
                  <a:schemeClr val="tx1">
                    <a:lumMod val="85000"/>
                    <a:lumOff val="15000"/>
                  </a:schemeClr>
                </a:solidFill>
                <a:latin typeface="F37 Ginger" panose="00000500000000000000" pitchFamily="50" charset="0"/>
              </a:rPr>
              <a:t>Inspire</a:t>
            </a:r>
            <a:r>
              <a:rPr lang="en-US" sz="1100" dirty="0">
                <a:solidFill>
                  <a:schemeClr val="tx1">
                    <a:lumMod val="85000"/>
                    <a:lumOff val="15000"/>
                  </a:schemeClr>
                </a:solidFill>
                <a:latin typeface="F37 Ginger" panose="00000500000000000000" pitchFamily="50" charset="0"/>
              </a:rPr>
              <a:t>: Plan the right moment during the event to say a few words about heart and circulatory diseases and BHF’s work. If you have access to a whiteboard or screen, share BHF videos from our website. The aim is to make sure your guests understand the difference their support makes. </a:t>
            </a:r>
          </a:p>
          <a:p>
            <a:pPr marL="0" indent="0">
              <a:lnSpc>
                <a:spcPct val="100000"/>
              </a:lnSpc>
              <a:buFont typeface="Arial" panose="020B0604020202020204" pitchFamily="34" charset="0"/>
              <a:buNone/>
            </a:pPr>
            <a:r>
              <a:rPr lang="en-US" sz="1100" b="1" dirty="0">
                <a:solidFill>
                  <a:schemeClr val="tx1">
                    <a:lumMod val="85000"/>
                    <a:lumOff val="15000"/>
                  </a:schemeClr>
                </a:solidFill>
                <a:latin typeface="F37 Ginger" panose="00000500000000000000" pitchFamily="50" charset="0"/>
              </a:rPr>
              <a:t>Fundraise</a:t>
            </a:r>
            <a:r>
              <a:rPr lang="en-US" sz="1100" dirty="0">
                <a:solidFill>
                  <a:schemeClr val="tx1">
                    <a:lumMod val="85000"/>
                    <a:lumOff val="15000"/>
                  </a:schemeClr>
                </a:solidFill>
                <a:latin typeface="F37 Ginger" panose="00000500000000000000" pitchFamily="50" charset="0"/>
              </a:rPr>
              <a:t>: Hold an auction or raffle after dinner, and add to the fun by making awards for Golfer of the Day, Longest Drive and Best Putt. (Please note that we can't claim Gift Aid on the price of raffle tickets, but we can on top-up donations.)</a:t>
            </a:r>
          </a:p>
        </p:txBody>
      </p:sp>
      <p:sp>
        <p:nvSpPr>
          <p:cNvPr id="32" name="Rounded Rectangle 31">
            <a:extLst>
              <a:ext uri="{FF2B5EF4-FFF2-40B4-BE49-F238E27FC236}">
                <a16:creationId xmlns:a16="http://schemas.microsoft.com/office/drawing/2014/main" id="{6E8CA6D6-BE7F-7A3A-7096-DFCE4B4731D4}"/>
              </a:ext>
            </a:extLst>
          </p:cNvPr>
          <p:cNvSpPr/>
          <p:nvPr/>
        </p:nvSpPr>
        <p:spPr>
          <a:xfrm>
            <a:off x="3903204" y="2456204"/>
            <a:ext cx="3116721" cy="2533882"/>
          </a:xfrm>
          <a:prstGeom prst="roundRect">
            <a:avLst>
              <a:gd name="adj" fmla="val 3341"/>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1">
            <a:extLst>
              <a:ext uri="{FF2B5EF4-FFF2-40B4-BE49-F238E27FC236}">
                <a16:creationId xmlns:a16="http://schemas.microsoft.com/office/drawing/2014/main" id="{26DC63D2-DD92-2B86-E9BF-7FE43CD72C37}"/>
              </a:ext>
            </a:extLst>
          </p:cNvPr>
          <p:cNvSpPr txBox="1">
            <a:spLocks/>
          </p:cNvSpPr>
          <p:nvPr/>
        </p:nvSpPr>
        <p:spPr>
          <a:xfrm>
            <a:off x="4600640" y="2607854"/>
            <a:ext cx="2224719"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After your event </a:t>
            </a:r>
          </a:p>
        </p:txBody>
      </p:sp>
      <p:sp>
        <p:nvSpPr>
          <p:cNvPr id="34" name="Text Placeholder 1">
            <a:extLst>
              <a:ext uri="{FF2B5EF4-FFF2-40B4-BE49-F238E27FC236}">
                <a16:creationId xmlns:a16="http://schemas.microsoft.com/office/drawing/2014/main" id="{6A085C53-24F0-8628-2C5D-28DB38119C53}"/>
              </a:ext>
            </a:extLst>
          </p:cNvPr>
          <p:cNvSpPr txBox="1">
            <a:spLocks/>
          </p:cNvSpPr>
          <p:nvPr/>
        </p:nvSpPr>
        <p:spPr>
          <a:xfrm>
            <a:off x="4040991" y="3146472"/>
            <a:ext cx="2838060" cy="1676477"/>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100" b="1" dirty="0">
                <a:solidFill>
                  <a:schemeClr val="tx1">
                    <a:lumMod val="85000"/>
                    <a:lumOff val="15000"/>
                  </a:schemeClr>
                </a:solidFill>
                <a:latin typeface="F37 Ginger" panose="00000500000000000000" pitchFamily="50" charset="0"/>
              </a:rPr>
              <a:t>Banking</a:t>
            </a:r>
            <a:r>
              <a:rPr lang="en-US" sz="1100" dirty="0">
                <a:solidFill>
                  <a:schemeClr val="tx1">
                    <a:lumMod val="85000"/>
                    <a:lumOff val="15000"/>
                  </a:schemeClr>
                </a:solidFill>
                <a:latin typeface="F37 Ginger" panose="00000500000000000000" pitchFamily="50" charset="0"/>
              </a:rPr>
              <a:t>: Count, record and bank the money you raise as soon as you can. Share responsibility for this with at least one other person. Please see our Cash Handling Guide. </a:t>
            </a:r>
          </a:p>
          <a:p>
            <a:pPr marL="0" indent="0">
              <a:lnSpc>
                <a:spcPct val="100000"/>
              </a:lnSpc>
              <a:buFont typeface="Arial" panose="020B0604020202020204" pitchFamily="34" charset="0"/>
              <a:buNone/>
            </a:pPr>
            <a:r>
              <a:rPr lang="en-US" sz="1100" b="1" dirty="0">
                <a:solidFill>
                  <a:schemeClr val="tx1">
                    <a:lumMod val="85000"/>
                    <a:lumOff val="15000"/>
                  </a:schemeClr>
                </a:solidFill>
                <a:latin typeface="F37 Ginger" panose="00000500000000000000" pitchFamily="50" charset="0"/>
              </a:rPr>
              <a:t>Thanking</a:t>
            </a:r>
            <a:r>
              <a:rPr lang="en-US" sz="1100" dirty="0">
                <a:solidFill>
                  <a:schemeClr val="tx1">
                    <a:lumMod val="85000"/>
                    <a:lumOff val="15000"/>
                  </a:schemeClr>
                </a:solidFill>
                <a:latin typeface="F37 Ginger" panose="00000500000000000000" pitchFamily="50" charset="0"/>
              </a:rPr>
              <a:t>: Remember to follow up with guests, sponsors, and volunteers to thank them and let them know how much was raised to help fund lifesaving research.</a:t>
            </a:r>
          </a:p>
        </p:txBody>
      </p:sp>
      <p:sp>
        <p:nvSpPr>
          <p:cNvPr id="41" name="Text Placeholder 1">
            <a:extLst>
              <a:ext uri="{FF2B5EF4-FFF2-40B4-BE49-F238E27FC236}">
                <a16:creationId xmlns:a16="http://schemas.microsoft.com/office/drawing/2014/main" id="{37FFA57E-44E8-8724-C61A-9B1608089ABC}"/>
              </a:ext>
            </a:extLst>
          </p:cNvPr>
          <p:cNvSpPr txBox="1">
            <a:spLocks/>
          </p:cNvSpPr>
          <p:nvPr/>
        </p:nvSpPr>
        <p:spPr>
          <a:xfrm>
            <a:off x="555167" y="810222"/>
            <a:ext cx="4341416" cy="1066053"/>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Font typeface="Arial" panose="020B0604020202020204" pitchFamily="34" charset="0"/>
              <a:buNone/>
            </a:pPr>
            <a:r>
              <a:rPr lang="en-US" sz="4000" b="1" dirty="0">
                <a:solidFill>
                  <a:srgbClr val="ED002D"/>
                </a:solidFill>
                <a:latin typeface="BHF Beats Bold" pitchFamily="2" charset="77"/>
              </a:rPr>
              <a:t>How to </a:t>
            </a:r>
            <a:r>
              <a:rPr lang="en-US" sz="4000" b="1" dirty="0" err="1">
                <a:solidFill>
                  <a:srgbClr val="ED002D"/>
                </a:solidFill>
                <a:latin typeface="BHF Beats Bold" pitchFamily="2" charset="77"/>
              </a:rPr>
              <a:t>organise</a:t>
            </a:r>
            <a:r>
              <a:rPr lang="en-US" sz="4000" b="1" dirty="0">
                <a:solidFill>
                  <a:srgbClr val="ED002D"/>
                </a:solidFill>
                <a:latin typeface="BHF Beats Bold" pitchFamily="2" charset="77"/>
              </a:rPr>
              <a:t> </a:t>
            </a:r>
            <a:br>
              <a:rPr lang="en-US" sz="4000" b="1" dirty="0">
                <a:solidFill>
                  <a:srgbClr val="ED002D"/>
                </a:solidFill>
                <a:latin typeface="BHF Beats Bold" pitchFamily="2" charset="77"/>
              </a:rPr>
            </a:br>
            <a:r>
              <a:rPr lang="en-US" sz="4000" b="1" dirty="0">
                <a:solidFill>
                  <a:srgbClr val="ED002D"/>
                </a:solidFill>
                <a:latin typeface="BHF Beats Bold" pitchFamily="2" charset="77"/>
              </a:rPr>
              <a:t>a golf day</a:t>
            </a:r>
          </a:p>
        </p:txBody>
      </p:sp>
      <p:pic>
        <p:nvPicPr>
          <p:cNvPr id="29" name="Picture 28">
            <a:extLst>
              <a:ext uri="{FF2B5EF4-FFF2-40B4-BE49-F238E27FC236}">
                <a16:creationId xmlns:a16="http://schemas.microsoft.com/office/drawing/2014/main" id="{5B55C59A-88FC-55AC-110D-F04CF6D7A9CB}"/>
              </a:ext>
            </a:extLst>
          </p:cNvPr>
          <p:cNvPicPr>
            <a:picLocks noChangeAspect="1"/>
          </p:cNvPicPr>
          <p:nvPr/>
        </p:nvPicPr>
        <p:blipFill>
          <a:blip r:embed="rId2"/>
          <a:stretch>
            <a:fillRect/>
          </a:stretch>
        </p:blipFill>
        <p:spPr>
          <a:xfrm>
            <a:off x="2522689" y="4822949"/>
            <a:ext cx="4472223" cy="5868864"/>
          </a:xfrm>
          <a:prstGeom prst="rect">
            <a:avLst/>
          </a:prstGeom>
        </p:spPr>
      </p:pic>
      <p:pic>
        <p:nvPicPr>
          <p:cNvPr id="3" name="Picture 2" descr="A red line drawing of a drink&#10;&#10;Description automatically generated">
            <a:extLst>
              <a:ext uri="{FF2B5EF4-FFF2-40B4-BE49-F238E27FC236}">
                <a16:creationId xmlns:a16="http://schemas.microsoft.com/office/drawing/2014/main" id="{2E5FFF7B-433D-E618-0732-2C898F2C5786}"/>
              </a:ext>
            </a:extLst>
          </p:cNvPr>
          <p:cNvPicPr>
            <a:picLocks noChangeAspect="1"/>
          </p:cNvPicPr>
          <p:nvPr/>
        </p:nvPicPr>
        <p:blipFill>
          <a:blip r:embed="rId3"/>
          <a:stretch>
            <a:fillRect/>
          </a:stretch>
        </p:blipFill>
        <p:spPr>
          <a:xfrm>
            <a:off x="3756637" y="2256909"/>
            <a:ext cx="783092" cy="783092"/>
          </a:xfrm>
          <a:prstGeom prst="rect">
            <a:avLst/>
          </a:prstGeom>
        </p:spPr>
      </p:pic>
      <p:pic>
        <p:nvPicPr>
          <p:cNvPr id="5" name="Picture 4" descr="A red and white circle with a trophy and a star in it&#10;&#10;Description automatically generated">
            <a:extLst>
              <a:ext uri="{FF2B5EF4-FFF2-40B4-BE49-F238E27FC236}">
                <a16:creationId xmlns:a16="http://schemas.microsoft.com/office/drawing/2014/main" id="{9A971903-1B28-2E98-133D-7F03F69E30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088" y="2264111"/>
            <a:ext cx="784800" cy="784800"/>
          </a:xfrm>
          <a:prstGeom prst="rect">
            <a:avLst/>
          </a:prstGeom>
        </p:spPr>
      </p:pic>
      <mc:AlternateContent xmlns:mc="http://schemas.openxmlformats.org/markup-compatibility/2006" xmlns:p14="http://schemas.microsoft.com/office/powerpoint/2010/main">
        <mc:Choice Requires="p14">
          <p:contentPart p14:bwMode="auto" r:id="rId5">
            <p14:nvContentPartPr>
              <p14:cNvPr id="2" name="Ink 1">
                <a:extLst>
                  <a:ext uri="{FF2B5EF4-FFF2-40B4-BE49-F238E27FC236}">
                    <a16:creationId xmlns:a16="http://schemas.microsoft.com/office/drawing/2014/main" id="{F8FF9E3D-AE71-1CE9-4C00-A76A46B26EBA}"/>
                  </a:ext>
                </a:extLst>
              </p14:cNvPr>
              <p14:cNvContentPartPr/>
              <p14:nvPr/>
            </p14:nvContentPartPr>
            <p14:xfrm>
              <a:off x="7028135" y="9470842"/>
              <a:ext cx="360" cy="50760"/>
            </p14:xfrm>
          </p:contentPart>
        </mc:Choice>
        <mc:Fallback xmlns="">
          <p:pic>
            <p:nvPicPr>
              <p:cNvPr id="2" name="Ink 1">
                <a:extLst>
                  <a:ext uri="{FF2B5EF4-FFF2-40B4-BE49-F238E27FC236}">
                    <a16:creationId xmlns:a16="http://schemas.microsoft.com/office/drawing/2014/main" id="{F8FF9E3D-AE71-1CE9-4C00-A76A46B26EBA}"/>
                  </a:ext>
                </a:extLst>
              </p:cNvPr>
              <p:cNvPicPr/>
              <p:nvPr/>
            </p:nvPicPr>
            <p:blipFill>
              <a:blip r:embed="rId6"/>
              <a:stretch>
                <a:fillRect/>
              </a:stretch>
            </p:blipFill>
            <p:spPr>
              <a:xfrm>
                <a:off x="7019495" y="9462202"/>
                <a:ext cx="1800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927BC080-7D0E-26D0-0191-542B73732239}"/>
                  </a:ext>
                </a:extLst>
              </p14:cNvPr>
              <p14:cNvContentPartPr/>
              <p14:nvPr/>
            </p14:nvContentPartPr>
            <p14:xfrm>
              <a:off x="7001135" y="9457162"/>
              <a:ext cx="360" cy="299160"/>
            </p14:xfrm>
          </p:contentPart>
        </mc:Choice>
        <mc:Fallback xmlns="">
          <p:pic>
            <p:nvPicPr>
              <p:cNvPr id="7" name="Ink 6">
                <a:extLst>
                  <a:ext uri="{FF2B5EF4-FFF2-40B4-BE49-F238E27FC236}">
                    <a16:creationId xmlns:a16="http://schemas.microsoft.com/office/drawing/2014/main" id="{927BC080-7D0E-26D0-0191-542B73732239}"/>
                  </a:ext>
                </a:extLst>
              </p:cNvPr>
              <p:cNvPicPr/>
              <p:nvPr/>
            </p:nvPicPr>
            <p:blipFill>
              <a:blip r:embed="rId8"/>
              <a:stretch>
                <a:fillRect/>
              </a:stretch>
            </p:blipFill>
            <p:spPr>
              <a:xfrm>
                <a:off x="6965495" y="9421162"/>
                <a:ext cx="72000" cy="370800"/>
              </a:xfrm>
              <a:prstGeom prst="rect">
                <a:avLst/>
              </a:prstGeom>
            </p:spPr>
          </p:pic>
        </mc:Fallback>
      </mc:AlternateContent>
    </p:spTree>
    <p:extLst>
      <p:ext uri="{BB962C8B-B14F-4D97-AF65-F5344CB8AC3E}">
        <p14:creationId xmlns:p14="http://schemas.microsoft.com/office/powerpoint/2010/main" val="107088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ounded Rectangle 49">
            <a:extLst>
              <a:ext uri="{FF2B5EF4-FFF2-40B4-BE49-F238E27FC236}">
                <a16:creationId xmlns:a16="http://schemas.microsoft.com/office/drawing/2014/main" id="{B5F3CDE5-F4EA-ECDF-16B2-5C40DA4C6CD5}"/>
              </a:ext>
            </a:extLst>
          </p:cNvPr>
          <p:cNvSpPr/>
          <p:nvPr/>
        </p:nvSpPr>
        <p:spPr>
          <a:xfrm>
            <a:off x="3882222" y="4689648"/>
            <a:ext cx="3116721" cy="3545961"/>
          </a:xfrm>
          <a:prstGeom prst="roundRect">
            <a:avLst>
              <a:gd name="adj" fmla="val 4145"/>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Rounded Rectangle 56">
            <a:extLst>
              <a:ext uri="{FF2B5EF4-FFF2-40B4-BE49-F238E27FC236}">
                <a16:creationId xmlns:a16="http://schemas.microsoft.com/office/drawing/2014/main" id="{6485C83A-CCC4-DB21-9201-D5EC11A6156E}"/>
              </a:ext>
            </a:extLst>
          </p:cNvPr>
          <p:cNvSpPr/>
          <p:nvPr/>
        </p:nvSpPr>
        <p:spPr>
          <a:xfrm>
            <a:off x="537773" y="2456204"/>
            <a:ext cx="3116721" cy="6482723"/>
          </a:xfrm>
          <a:prstGeom prst="roundRect">
            <a:avLst>
              <a:gd name="adj" fmla="val 4145"/>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Text Placeholder 1">
            <a:extLst>
              <a:ext uri="{FF2B5EF4-FFF2-40B4-BE49-F238E27FC236}">
                <a16:creationId xmlns:a16="http://schemas.microsoft.com/office/drawing/2014/main" id="{C74EBDD4-596B-35B1-DE6E-BF6229A2FD14}"/>
              </a:ext>
            </a:extLst>
          </p:cNvPr>
          <p:cNvSpPr txBox="1">
            <a:spLocks/>
          </p:cNvSpPr>
          <p:nvPr/>
        </p:nvSpPr>
        <p:spPr>
          <a:xfrm>
            <a:off x="1222683" y="2601282"/>
            <a:ext cx="2187141"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Top tips</a:t>
            </a:r>
          </a:p>
        </p:txBody>
      </p:sp>
      <p:sp>
        <p:nvSpPr>
          <p:cNvPr id="59" name="Text Placeholder 1">
            <a:extLst>
              <a:ext uri="{FF2B5EF4-FFF2-40B4-BE49-F238E27FC236}">
                <a16:creationId xmlns:a16="http://schemas.microsoft.com/office/drawing/2014/main" id="{9E3C1F36-8701-AD34-9B7F-029CC580765F}"/>
              </a:ext>
            </a:extLst>
          </p:cNvPr>
          <p:cNvSpPr txBox="1">
            <a:spLocks/>
          </p:cNvSpPr>
          <p:nvPr/>
        </p:nvSpPr>
        <p:spPr>
          <a:xfrm>
            <a:off x="646743" y="3095210"/>
            <a:ext cx="2911453" cy="5678042"/>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None/>
            </a:pPr>
            <a:r>
              <a:rPr lang="en-US" sz="1100" b="1" dirty="0">
                <a:solidFill>
                  <a:schemeClr val="tx1">
                    <a:lumMod val="85000"/>
                    <a:lumOff val="15000"/>
                  </a:schemeClr>
                </a:solidFill>
                <a:latin typeface="F37 Ginger" panose="00000500000000000000" pitchFamily="50" charset="0"/>
              </a:rPr>
              <a:t>Food and drink: </a:t>
            </a:r>
            <a:r>
              <a:rPr lang="en-US" sz="1100" dirty="0">
                <a:solidFill>
                  <a:schemeClr val="tx1">
                    <a:lumMod val="85000"/>
                    <a:lumOff val="15000"/>
                  </a:schemeClr>
                </a:solidFill>
                <a:latin typeface="F37 Ginger" panose="00000500000000000000" pitchFamily="50" charset="0"/>
              </a:rPr>
              <a:t>Label everything for allergens and make sure you do meet hygiene regulations. The Food Standards Agency website has advice on how to do this: </a:t>
            </a:r>
            <a:r>
              <a:rPr lang="en-US" sz="1100" dirty="0" err="1">
                <a:solidFill>
                  <a:schemeClr val="tx1">
                    <a:lumMod val="85000"/>
                    <a:lumOff val="15000"/>
                  </a:schemeClr>
                </a:solidFill>
                <a:latin typeface="F37 Ginger" panose="00000500000000000000" pitchFamily="50" charset="0"/>
              </a:rPr>
              <a:t>food.gov.uk</a:t>
            </a:r>
            <a:r>
              <a:rPr lang="en-US" sz="1100" dirty="0">
                <a:solidFill>
                  <a:schemeClr val="tx1">
                    <a:lumMod val="85000"/>
                    <a:lumOff val="15000"/>
                  </a:schemeClr>
                </a:solidFill>
                <a:latin typeface="F37 Ginger" panose="00000500000000000000" pitchFamily="50" charset="0"/>
              </a:rPr>
              <a:t> </a:t>
            </a:r>
          </a:p>
          <a:p>
            <a:pPr marL="0" indent="0">
              <a:lnSpc>
                <a:spcPct val="100000"/>
              </a:lnSpc>
              <a:buNone/>
            </a:pPr>
            <a:r>
              <a:rPr lang="en-US" sz="1100" b="1" dirty="0">
                <a:solidFill>
                  <a:schemeClr val="tx1">
                    <a:lumMod val="85000"/>
                    <a:lumOff val="15000"/>
                  </a:schemeClr>
                </a:solidFill>
                <a:latin typeface="F37 Ginger" panose="00000500000000000000" pitchFamily="50" charset="0"/>
              </a:rPr>
              <a:t>Promotion</a:t>
            </a:r>
            <a:r>
              <a:rPr lang="en-US" sz="1100" dirty="0">
                <a:solidFill>
                  <a:schemeClr val="tx1">
                    <a:lumMod val="85000"/>
                    <a:lumOff val="15000"/>
                  </a:schemeClr>
                </a:solidFill>
                <a:latin typeface="F37 Ginger" panose="00000500000000000000" pitchFamily="50" charset="0"/>
              </a:rPr>
              <a:t>: Put posters up on the work and get everybody sharing the event. Also don't forget to share how your fundraising activity is going with regular updates – remember to tag the BHF so we can celebrate your success on social media!  </a:t>
            </a:r>
          </a:p>
          <a:p>
            <a:pPr>
              <a:lnSpc>
                <a:spcPct val="100000"/>
              </a:lnSpc>
            </a:pPr>
            <a:r>
              <a:rPr lang="en-US" sz="1100" dirty="0">
                <a:solidFill>
                  <a:schemeClr val="tx1">
                    <a:lumMod val="85000"/>
                    <a:lumOff val="15000"/>
                  </a:schemeClr>
                </a:solidFill>
                <a:latin typeface="F37 Ginger" panose="00000500000000000000" pitchFamily="50" charset="0"/>
              </a:rPr>
              <a:t>It’s easy to find the BHF on social media, so why not tag us in Facebook posts, tweets and more?</a:t>
            </a:r>
          </a:p>
          <a:p>
            <a:pPr>
              <a:lnSpc>
                <a:spcPct val="100000"/>
              </a:lnSpc>
            </a:pPr>
            <a:r>
              <a:rPr lang="en-US" sz="1100" dirty="0">
                <a:solidFill>
                  <a:schemeClr val="tx1">
                    <a:lumMod val="85000"/>
                    <a:lumOff val="15000"/>
                  </a:schemeClr>
                </a:solidFill>
                <a:latin typeface="F37 Ginger" panose="00000500000000000000" pitchFamily="50" charset="0"/>
              </a:rPr>
              <a:t>Taking photos is a brilliant way to let people know about what you’re doing and celebrate success. </a:t>
            </a:r>
          </a:p>
          <a:p>
            <a:pPr>
              <a:lnSpc>
                <a:spcPct val="100000"/>
              </a:lnSpc>
            </a:pPr>
            <a:r>
              <a:rPr lang="en-US" sz="1100" dirty="0">
                <a:solidFill>
                  <a:schemeClr val="tx1">
                    <a:lumMod val="85000"/>
                    <a:lumOff val="15000"/>
                  </a:schemeClr>
                </a:solidFill>
                <a:latin typeface="F37 Ginger" panose="00000500000000000000" pitchFamily="50" charset="0"/>
              </a:rPr>
              <a:t>Your local paper will be thrilled to hear about your fundraising. They love fun and uplifting stories - find the contact for their news desk online and give them a call!</a:t>
            </a:r>
          </a:p>
          <a:p>
            <a:pPr marL="0" indent="0">
              <a:lnSpc>
                <a:spcPct val="100000"/>
              </a:lnSpc>
              <a:buNone/>
            </a:pPr>
            <a:r>
              <a:rPr lang="en-US" sz="1100" b="1" dirty="0">
                <a:solidFill>
                  <a:schemeClr val="tx1">
                    <a:lumMod val="85000"/>
                    <a:lumOff val="15000"/>
                  </a:schemeClr>
                </a:solidFill>
                <a:latin typeface="F37 Ginger" panose="00000500000000000000" pitchFamily="50" charset="0"/>
              </a:rPr>
              <a:t>More support</a:t>
            </a:r>
            <a:r>
              <a:rPr lang="en-US" sz="1100" dirty="0">
                <a:solidFill>
                  <a:schemeClr val="tx1">
                    <a:lumMod val="85000"/>
                    <a:lumOff val="15000"/>
                  </a:schemeClr>
                </a:solidFill>
                <a:latin typeface="F37 Ginger" panose="00000500000000000000" pitchFamily="50" charset="0"/>
              </a:rPr>
              <a:t>: If you have any queries, please get in touch with your Fundraising Manager or email our supporter service </a:t>
            </a:r>
            <a:r>
              <a:rPr lang="en-US" sz="1100" dirty="0" err="1">
                <a:solidFill>
                  <a:schemeClr val="tx1">
                    <a:lumMod val="85000"/>
                    <a:lumOff val="15000"/>
                  </a:schemeClr>
                </a:solidFill>
                <a:latin typeface="F37 Ginger" panose="00000500000000000000" pitchFamily="50" charset="0"/>
              </a:rPr>
              <a:t>centre</a:t>
            </a:r>
            <a:r>
              <a:rPr lang="en-US" sz="1100" dirty="0">
                <a:solidFill>
                  <a:schemeClr val="tx1">
                    <a:lumMod val="85000"/>
                    <a:lumOff val="15000"/>
                  </a:schemeClr>
                </a:solidFill>
                <a:latin typeface="F37 Ginger" panose="00000500000000000000" pitchFamily="50" charset="0"/>
              </a:rPr>
              <a:t>: heretohelp@bhf.org.uk </a:t>
            </a:r>
          </a:p>
          <a:p>
            <a:pPr marL="0" indent="0">
              <a:lnSpc>
                <a:spcPct val="100000"/>
              </a:lnSpc>
              <a:buNone/>
            </a:pPr>
            <a:endParaRPr lang="en-US" sz="1100" dirty="0">
              <a:solidFill>
                <a:schemeClr val="tx1">
                  <a:lumMod val="85000"/>
                  <a:lumOff val="15000"/>
                </a:schemeClr>
              </a:solidFill>
              <a:latin typeface="F37 Ginger" pitchFamily="2" charset="77"/>
            </a:endParaRPr>
          </a:p>
        </p:txBody>
      </p:sp>
      <p:sp>
        <p:nvSpPr>
          <p:cNvPr id="60" name="Rounded Rectangle 59">
            <a:extLst>
              <a:ext uri="{FF2B5EF4-FFF2-40B4-BE49-F238E27FC236}">
                <a16:creationId xmlns:a16="http://schemas.microsoft.com/office/drawing/2014/main" id="{7D6A8FBA-F955-5DA9-DE76-4E4901233FC5}"/>
              </a:ext>
            </a:extLst>
          </p:cNvPr>
          <p:cNvSpPr/>
          <p:nvPr/>
        </p:nvSpPr>
        <p:spPr>
          <a:xfrm>
            <a:off x="3887788" y="2456204"/>
            <a:ext cx="3116721" cy="2037438"/>
          </a:xfrm>
          <a:prstGeom prst="roundRect">
            <a:avLst>
              <a:gd name="adj" fmla="val 4145"/>
            </a:avLst>
          </a:prstGeom>
          <a:solidFill>
            <a:srgbClr val="2D2D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2" name="Text Placeholder 1">
            <a:extLst>
              <a:ext uri="{FF2B5EF4-FFF2-40B4-BE49-F238E27FC236}">
                <a16:creationId xmlns:a16="http://schemas.microsoft.com/office/drawing/2014/main" id="{43071357-B254-FF79-1AE8-E0A87240B21C}"/>
              </a:ext>
            </a:extLst>
          </p:cNvPr>
          <p:cNvSpPr txBox="1">
            <a:spLocks/>
          </p:cNvSpPr>
          <p:nvPr/>
        </p:nvSpPr>
        <p:spPr>
          <a:xfrm>
            <a:off x="4023120" y="3110015"/>
            <a:ext cx="2872050"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None/>
            </a:pPr>
            <a:r>
              <a:rPr lang="en-US" sz="1100" b="1" dirty="0">
                <a:solidFill>
                  <a:schemeClr val="bg1"/>
                </a:solidFill>
                <a:latin typeface="F37 Ginger" pitchFamily="2" charset="77"/>
              </a:rPr>
              <a:t>Please visit the ‘Your Responsibilities’ guidelines in the Volunteer Zone, or give us a call if you have any questions or concerns.</a:t>
            </a:r>
            <a:endParaRPr lang="en-US" sz="1100" dirty="0">
              <a:solidFill>
                <a:schemeClr val="bg1"/>
              </a:solidFill>
              <a:latin typeface="F37 Ginger" pitchFamily="2" charset="77"/>
            </a:endParaRPr>
          </a:p>
        </p:txBody>
      </p:sp>
      <p:sp>
        <p:nvSpPr>
          <p:cNvPr id="63" name="Text Placeholder 1">
            <a:extLst>
              <a:ext uri="{FF2B5EF4-FFF2-40B4-BE49-F238E27FC236}">
                <a16:creationId xmlns:a16="http://schemas.microsoft.com/office/drawing/2014/main" id="{6D8CB07A-9A2E-7EAB-F7ED-04C6BACE5C11}"/>
              </a:ext>
            </a:extLst>
          </p:cNvPr>
          <p:cNvSpPr txBox="1">
            <a:spLocks/>
          </p:cNvSpPr>
          <p:nvPr/>
        </p:nvSpPr>
        <p:spPr>
          <a:xfrm>
            <a:off x="4578548" y="2601282"/>
            <a:ext cx="2317739"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chemeClr val="bg1"/>
                </a:solidFill>
                <a:latin typeface="BHF Beats Bold" pitchFamily="2" charset="77"/>
              </a:rPr>
              <a:t>Keeping it safe and legal</a:t>
            </a:r>
          </a:p>
        </p:txBody>
      </p:sp>
      <p:sp>
        <p:nvSpPr>
          <p:cNvPr id="64" name="Text Placeholder 1">
            <a:extLst>
              <a:ext uri="{FF2B5EF4-FFF2-40B4-BE49-F238E27FC236}">
                <a16:creationId xmlns:a16="http://schemas.microsoft.com/office/drawing/2014/main" id="{26365B08-2F09-0E01-213B-EDD9859CD8FB}"/>
              </a:ext>
            </a:extLst>
          </p:cNvPr>
          <p:cNvSpPr txBox="1">
            <a:spLocks/>
          </p:cNvSpPr>
          <p:nvPr/>
        </p:nvSpPr>
        <p:spPr>
          <a:xfrm>
            <a:off x="3961302" y="7740639"/>
            <a:ext cx="2872050" cy="95114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None/>
            </a:pPr>
            <a:endParaRPr lang="en-US" sz="1100" dirty="0">
              <a:solidFill>
                <a:schemeClr val="tx1">
                  <a:lumMod val="85000"/>
                  <a:lumOff val="15000"/>
                </a:schemeClr>
              </a:solidFill>
              <a:latin typeface="F37 Ginger" pitchFamily="2" charset="77"/>
            </a:endParaRPr>
          </a:p>
        </p:txBody>
      </p:sp>
      <p:sp>
        <p:nvSpPr>
          <p:cNvPr id="66" name="Text Placeholder 1">
            <a:extLst>
              <a:ext uri="{FF2B5EF4-FFF2-40B4-BE49-F238E27FC236}">
                <a16:creationId xmlns:a16="http://schemas.microsoft.com/office/drawing/2014/main" id="{31353107-6B24-232B-51C0-FBF39889115F}"/>
              </a:ext>
            </a:extLst>
          </p:cNvPr>
          <p:cNvSpPr txBox="1">
            <a:spLocks/>
          </p:cNvSpPr>
          <p:nvPr/>
        </p:nvSpPr>
        <p:spPr>
          <a:xfrm>
            <a:off x="4578548" y="4834727"/>
            <a:ext cx="2309229" cy="367662"/>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Growing your fundraising</a:t>
            </a:r>
          </a:p>
        </p:txBody>
      </p:sp>
      <p:sp>
        <p:nvSpPr>
          <p:cNvPr id="67" name="Text Placeholder 1">
            <a:extLst>
              <a:ext uri="{FF2B5EF4-FFF2-40B4-BE49-F238E27FC236}">
                <a16:creationId xmlns:a16="http://schemas.microsoft.com/office/drawing/2014/main" id="{9CE256BF-A35C-6F9A-6EBA-CEE5807E557F}"/>
              </a:ext>
            </a:extLst>
          </p:cNvPr>
          <p:cNvSpPr txBox="1">
            <a:spLocks/>
          </p:cNvSpPr>
          <p:nvPr/>
        </p:nvSpPr>
        <p:spPr>
          <a:xfrm>
            <a:off x="3982431" y="5518150"/>
            <a:ext cx="2905346" cy="26121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None/>
            </a:pPr>
            <a:r>
              <a:rPr lang="en-US" sz="1100" b="1" dirty="0">
                <a:solidFill>
                  <a:schemeClr val="tx1">
                    <a:lumMod val="85000"/>
                    <a:lumOff val="15000"/>
                  </a:schemeClr>
                </a:solidFill>
                <a:latin typeface="F37 Ginger" panose="00000500000000000000" pitchFamily="50" charset="0"/>
              </a:rPr>
              <a:t>Gift Aid</a:t>
            </a:r>
            <a:r>
              <a:rPr lang="en-US" sz="1100" dirty="0">
                <a:solidFill>
                  <a:schemeClr val="tx1">
                    <a:lumMod val="85000"/>
                    <a:lumOff val="15000"/>
                  </a:schemeClr>
                </a:solidFill>
                <a:latin typeface="F37 Ginger" panose="00000500000000000000" pitchFamily="50" charset="0"/>
              </a:rPr>
              <a:t>: UK taxpayers making voluntary contributions can add 25% at no extra cost to their donation. Use the sponsorship form to capture their details. Please note that purchases of tickets or goods cannot be </a:t>
            </a:r>
            <a:br>
              <a:rPr lang="en-US" sz="1100" dirty="0">
                <a:solidFill>
                  <a:schemeClr val="tx1">
                    <a:lumMod val="85000"/>
                    <a:lumOff val="15000"/>
                  </a:schemeClr>
                </a:solidFill>
                <a:latin typeface="F37 Ginger" panose="00000500000000000000" pitchFamily="50" charset="0"/>
              </a:rPr>
            </a:br>
            <a:r>
              <a:rPr lang="en-US" sz="1100" dirty="0">
                <a:solidFill>
                  <a:schemeClr val="tx1">
                    <a:lumMod val="85000"/>
                    <a:lumOff val="15000"/>
                  </a:schemeClr>
                </a:solidFill>
                <a:latin typeface="F37 Ginger" panose="00000500000000000000" pitchFamily="50" charset="0"/>
              </a:rPr>
              <a:t>Gift Aided.</a:t>
            </a:r>
          </a:p>
          <a:p>
            <a:pPr marL="0" indent="0">
              <a:lnSpc>
                <a:spcPct val="100000"/>
              </a:lnSpc>
              <a:buNone/>
            </a:pPr>
            <a:r>
              <a:rPr lang="en-US" sz="1100" b="1" dirty="0">
                <a:solidFill>
                  <a:schemeClr val="tx1">
                    <a:lumMod val="85000"/>
                    <a:lumOff val="15000"/>
                  </a:schemeClr>
                </a:solidFill>
                <a:latin typeface="F37 Ginger" panose="00000500000000000000" pitchFamily="50" charset="0"/>
              </a:rPr>
              <a:t>Matched giving</a:t>
            </a:r>
            <a:r>
              <a:rPr lang="en-US" sz="1100" dirty="0">
                <a:solidFill>
                  <a:schemeClr val="tx1">
                    <a:lumMod val="85000"/>
                    <a:lumOff val="15000"/>
                  </a:schemeClr>
                </a:solidFill>
                <a:latin typeface="F37 Ginger" panose="00000500000000000000" pitchFamily="50" charset="0"/>
              </a:rPr>
              <a:t>: Lots of companies operate Matched Giving schemes that can double the amount of money you raise. Consider this tax efficient way to raise extra funds. </a:t>
            </a:r>
          </a:p>
          <a:p>
            <a:pPr marL="0" indent="0">
              <a:lnSpc>
                <a:spcPct val="100000"/>
              </a:lnSpc>
              <a:buNone/>
            </a:pPr>
            <a:r>
              <a:rPr lang="en-US" sz="1100" b="1" dirty="0">
                <a:solidFill>
                  <a:schemeClr val="tx1">
                    <a:lumMod val="85000"/>
                    <a:lumOff val="15000"/>
                  </a:schemeClr>
                </a:solidFill>
                <a:latin typeface="F37 Ginger" panose="00000500000000000000" pitchFamily="50" charset="0"/>
              </a:rPr>
              <a:t>Collect donations online</a:t>
            </a:r>
            <a:r>
              <a:rPr lang="en-US" sz="1100" dirty="0">
                <a:solidFill>
                  <a:schemeClr val="tx1">
                    <a:lumMod val="85000"/>
                    <a:lumOff val="15000"/>
                  </a:schemeClr>
                </a:solidFill>
                <a:latin typeface="F37 Ginger" panose="00000500000000000000" pitchFamily="50" charset="0"/>
              </a:rPr>
              <a:t>: It’s simple to </a:t>
            </a:r>
            <a:br>
              <a:rPr lang="en-US" sz="1100" dirty="0">
                <a:solidFill>
                  <a:schemeClr val="tx1">
                    <a:lumMod val="85000"/>
                    <a:lumOff val="15000"/>
                  </a:schemeClr>
                </a:solidFill>
                <a:latin typeface="F37 Ginger" panose="00000500000000000000" pitchFamily="50" charset="0"/>
              </a:rPr>
            </a:br>
            <a:r>
              <a:rPr lang="en-US" sz="1100" dirty="0">
                <a:solidFill>
                  <a:schemeClr val="tx1">
                    <a:lumMod val="85000"/>
                    <a:lumOff val="15000"/>
                  </a:schemeClr>
                </a:solidFill>
                <a:latin typeface="F37 Ginger" panose="00000500000000000000" pitchFamily="50" charset="0"/>
              </a:rPr>
              <a:t>set up an online fundraising page at </a:t>
            </a:r>
            <a:r>
              <a:rPr lang="en-US" sz="1100" dirty="0" err="1">
                <a:solidFill>
                  <a:schemeClr val="tx1">
                    <a:lumMod val="85000"/>
                    <a:lumOff val="15000"/>
                  </a:schemeClr>
                </a:solidFill>
                <a:latin typeface="F37 Ginger" panose="00000500000000000000" pitchFamily="50" charset="0"/>
              </a:rPr>
              <a:t>justgiving.com</a:t>
            </a:r>
            <a:r>
              <a:rPr lang="en-US" sz="1100" dirty="0">
                <a:solidFill>
                  <a:schemeClr val="tx1">
                    <a:lumMod val="85000"/>
                    <a:lumOff val="15000"/>
                  </a:schemeClr>
                </a:solidFill>
                <a:latin typeface="F37 Ginger" panose="00000500000000000000" pitchFamily="50" charset="0"/>
              </a:rPr>
              <a:t>/</a:t>
            </a:r>
            <a:r>
              <a:rPr lang="en-US" sz="1100" dirty="0" err="1">
                <a:solidFill>
                  <a:schemeClr val="tx1">
                    <a:lumMod val="85000"/>
                    <a:lumOff val="15000"/>
                  </a:schemeClr>
                </a:solidFill>
                <a:latin typeface="F37 Ginger" panose="00000500000000000000" pitchFamily="50" charset="0"/>
              </a:rPr>
              <a:t>bhf</a:t>
            </a:r>
            <a:r>
              <a:rPr lang="en-US" sz="1100" dirty="0">
                <a:solidFill>
                  <a:schemeClr val="tx1">
                    <a:lumMod val="85000"/>
                    <a:lumOff val="15000"/>
                  </a:schemeClr>
                </a:solidFill>
                <a:latin typeface="F37 Ginger" panose="00000500000000000000" pitchFamily="50" charset="0"/>
              </a:rPr>
              <a:t> and easy for your </a:t>
            </a:r>
            <a:br>
              <a:rPr lang="en-US" sz="1100" dirty="0">
                <a:solidFill>
                  <a:schemeClr val="tx1">
                    <a:lumMod val="85000"/>
                    <a:lumOff val="15000"/>
                  </a:schemeClr>
                </a:solidFill>
                <a:latin typeface="F37 Ginger" panose="00000500000000000000" pitchFamily="50" charset="0"/>
              </a:rPr>
            </a:br>
            <a:r>
              <a:rPr lang="en-US" sz="1100" dirty="0">
                <a:solidFill>
                  <a:schemeClr val="tx1">
                    <a:lumMod val="85000"/>
                    <a:lumOff val="15000"/>
                  </a:schemeClr>
                </a:solidFill>
                <a:latin typeface="F37 Ginger" panose="00000500000000000000" pitchFamily="50" charset="0"/>
              </a:rPr>
              <a:t>donors too. </a:t>
            </a:r>
          </a:p>
        </p:txBody>
      </p:sp>
      <p:sp>
        <p:nvSpPr>
          <p:cNvPr id="7" name="Text Placeholder 1">
            <a:extLst>
              <a:ext uri="{FF2B5EF4-FFF2-40B4-BE49-F238E27FC236}">
                <a16:creationId xmlns:a16="http://schemas.microsoft.com/office/drawing/2014/main" id="{845079F4-4E0A-1AAA-DD54-6F1B2BD3F891}"/>
              </a:ext>
            </a:extLst>
          </p:cNvPr>
          <p:cNvSpPr txBox="1">
            <a:spLocks/>
          </p:cNvSpPr>
          <p:nvPr/>
        </p:nvSpPr>
        <p:spPr>
          <a:xfrm>
            <a:off x="555167" y="810222"/>
            <a:ext cx="4341416" cy="1066053"/>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Font typeface="Arial" panose="020B0604020202020204" pitchFamily="34" charset="0"/>
              <a:buNone/>
            </a:pPr>
            <a:r>
              <a:rPr lang="en-US" sz="4000" b="1" dirty="0">
                <a:solidFill>
                  <a:srgbClr val="ED002D"/>
                </a:solidFill>
                <a:latin typeface="BHF Beats Bold" pitchFamily="2" charset="77"/>
              </a:rPr>
              <a:t>How to </a:t>
            </a:r>
            <a:r>
              <a:rPr lang="en-US" sz="4000" b="1" dirty="0" err="1">
                <a:solidFill>
                  <a:srgbClr val="ED002D"/>
                </a:solidFill>
                <a:latin typeface="BHF Beats Bold" pitchFamily="2" charset="77"/>
              </a:rPr>
              <a:t>organise</a:t>
            </a:r>
            <a:r>
              <a:rPr lang="en-US" sz="4000" b="1" dirty="0">
                <a:solidFill>
                  <a:srgbClr val="ED002D"/>
                </a:solidFill>
                <a:latin typeface="BHF Beats Bold" pitchFamily="2" charset="77"/>
              </a:rPr>
              <a:t> </a:t>
            </a:r>
            <a:br>
              <a:rPr lang="en-US" sz="4000" b="1" dirty="0">
                <a:solidFill>
                  <a:srgbClr val="ED002D"/>
                </a:solidFill>
                <a:latin typeface="BHF Beats Bold" pitchFamily="2" charset="77"/>
              </a:rPr>
            </a:br>
            <a:r>
              <a:rPr lang="en-US" sz="4000" b="1" dirty="0">
                <a:solidFill>
                  <a:srgbClr val="ED002D"/>
                </a:solidFill>
                <a:latin typeface="BHF Beats Bold" pitchFamily="2" charset="77"/>
              </a:rPr>
              <a:t>a golf day</a:t>
            </a:r>
          </a:p>
        </p:txBody>
      </p:sp>
      <p:grpSp>
        <p:nvGrpSpPr>
          <p:cNvPr id="17" name="Group 16">
            <a:extLst>
              <a:ext uri="{FF2B5EF4-FFF2-40B4-BE49-F238E27FC236}">
                <a16:creationId xmlns:a16="http://schemas.microsoft.com/office/drawing/2014/main" id="{64915B7E-4B66-DF54-8C35-AFB3EE7ECA3A}"/>
              </a:ext>
            </a:extLst>
          </p:cNvPr>
          <p:cNvGrpSpPr/>
          <p:nvPr/>
        </p:nvGrpSpPr>
        <p:grpSpPr>
          <a:xfrm>
            <a:off x="3989715" y="8380688"/>
            <a:ext cx="2484449" cy="559819"/>
            <a:chOff x="3888115" y="7617435"/>
            <a:chExt cx="2484449" cy="559819"/>
          </a:xfrm>
        </p:grpSpPr>
        <p:grpSp>
          <p:nvGrpSpPr>
            <p:cNvPr id="18" name="Group 17">
              <a:extLst>
                <a:ext uri="{FF2B5EF4-FFF2-40B4-BE49-F238E27FC236}">
                  <a16:creationId xmlns:a16="http://schemas.microsoft.com/office/drawing/2014/main" id="{D0B263D4-3678-6E42-5D14-EE4950461186}"/>
                </a:ext>
              </a:extLst>
            </p:cNvPr>
            <p:cNvGrpSpPr/>
            <p:nvPr/>
          </p:nvGrpSpPr>
          <p:grpSpPr>
            <a:xfrm>
              <a:off x="3891234" y="7617727"/>
              <a:ext cx="1186786" cy="219468"/>
              <a:chOff x="3981236" y="8624262"/>
              <a:chExt cx="1186786" cy="219468"/>
            </a:xfrm>
          </p:grpSpPr>
          <p:pic>
            <p:nvPicPr>
              <p:cNvPr id="28" name="Picture 27">
                <a:extLst>
                  <a:ext uri="{FF2B5EF4-FFF2-40B4-BE49-F238E27FC236}">
                    <a16:creationId xmlns:a16="http://schemas.microsoft.com/office/drawing/2014/main" id="{77E2F01B-92B8-4B4A-B7F1-853A950BA684}"/>
                  </a:ext>
                </a:extLst>
              </p:cNvPr>
              <p:cNvPicPr>
                <a:picLocks noChangeAspect="1"/>
              </p:cNvPicPr>
              <p:nvPr/>
            </p:nvPicPr>
            <p:blipFill>
              <a:blip r:embed="rId2"/>
              <a:stretch>
                <a:fillRect/>
              </a:stretch>
            </p:blipFill>
            <p:spPr>
              <a:xfrm>
                <a:off x="3981236" y="8624262"/>
                <a:ext cx="219468" cy="219468"/>
              </a:xfrm>
              <a:prstGeom prst="rect">
                <a:avLst/>
              </a:prstGeom>
            </p:spPr>
          </p:pic>
          <p:sp>
            <p:nvSpPr>
              <p:cNvPr id="29" name="Text Placeholder 1">
                <a:extLst>
                  <a:ext uri="{FF2B5EF4-FFF2-40B4-BE49-F238E27FC236}">
                    <a16:creationId xmlns:a16="http://schemas.microsoft.com/office/drawing/2014/main" id="{B67E9BAD-BE91-EDD1-1082-8390B7041FA0}"/>
                  </a:ext>
                </a:extLst>
              </p:cNvPr>
              <p:cNvSpPr txBox="1">
                <a:spLocks/>
              </p:cNvSpPr>
              <p:nvPr/>
            </p:nvSpPr>
            <p:spPr>
              <a:xfrm>
                <a:off x="4239228" y="8636669"/>
                <a:ext cx="928794"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bhf</a:t>
                </a:r>
                <a:endParaRPr lang="en-US" sz="800" dirty="0">
                  <a:solidFill>
                    <a:schemeClr val="tx1">
                      <a:lumMod val="85000"/>
                      <a:lumOff val="15000"/>
                    </a:schemeClr>
                  </a:solidFill>
                  <a:latin typeface="F37 Ginger Light" pitchFamily="2" charset="77"/>
                </a:endParaRPr>
              </a:p>
            </p:txBody>
          </p:sp>
        </p:grpSp>
        <p:grpSp>
          <p:nvGrpSpPr>
            <p:cNvPr id="19" name="Group 18">
              <a:extLst>
                <a:ext uri="{FF2B5EF4-FFF2-40B4-BE49-F238E27FC236}">
                  <a16:creationId xmlns:a16="http://schemas.microsoft.com/office/drawing/2014/main" id="{EEE7F923-CDE7-FFA7-78D4-324A744BFDE7}"/>
                </a:ext>
              </a:extLst>
            </p:cNvPr>
            <p:cNvGrpSpPr/>
            <p:nvPr/>
          </p:nvGrpSpPr>
          <p:grpSpPr>
            <a:xfrm>
              <a:off x="4632118" y="7617435"/>
              <a:ext cx="776330" cy="219468"/>
              <a:chOff x="5255791" y="8623970"/>
              <a:chExt cx="776330" cy="219468"/>
            </a:xfrm>
          </p:grpSpPr>
          <p:pic>
            <p:nvPicPr>
              <p:cNvPr id="26" name="Picture 25">
                <a:extLst>
                  <a:ext uri="{FF2B5EF4-FFF2-40B4-BE49-F238E27FC236}">
                    <a16:creationId xmlns:a16="http://schemas.microsoft.com/office/drawing/2014/main" id="{2ED9ABE8-0638-0DC9-6F7F-6956254E0B47}"/>
                  </a:ext>
                </a:extLst>
              </p:cNvPr>
              <p:cNvPicPr>
                <a:picLocks noChangeAspect="1"/>
              </p:cNvPicPr>
              <p:nvPr/>
            </p:nvPicPr>
            <p:blipFill>
              <a:blip r:embed="rId3"/>
              <a:stretch>
                <a:fillRect/>
              </a:stretch>
            </p:blipFill>
            <p:spPr>
              <a:xfrm>
                <a:off x="5255791" y="8623970"/>
                <a:ext cx="219468" cy="219468"/>
              </a:xfrm>
              <a:prstGeom prst="rect">
                <a:avLst/>
              </a:prstGeom>
            </p:spPr>
          </p:pic>
          <p:sp>
            <p:nvSpPr>
              <p:cNvPr id="27" name="Text Placeholder 1">
                <a:extLst>
                  <a:ext uri="{FF2B5EF4-FFF2-40B4-BE49-F238E27FC236}">
                    <a16:creationId xmlns:a16="http://schemas.microsoft.com/office/drawing/2014/main" id="{977239A7-C390-3CDF-2E58-DE0787A561CC}"/>
                  </a:ext>
                </a:extLst>
              </p:cNvPr>
              <p:cNvSpPr txBox="1">
                <a:spLocks/>
              </p:cNvSpPr>
              <p:nvPr/>
            </p:nvSpPr>
            <p:spPr>
              <a:xfrm>
                <a:off x="5529684" y="8636669"/>
                <a:ext cx="502437"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the_bhf</a:t>
                </a:r>
                <a:endParaRPr lang="en-US" sz="800" dirty="0">
                  <a:solidFill>
                    <a:schemeClr val="tx1">
                      <a:lumMod val="85000"/>
                      <a:lumOff val="15000"/>
                    </a:schemeClr>
                  </a:solidFill>
                  <a:latin typeface="F37 Ginger Light" pitchFamily="2" charset="77"/>
                </a:endParaRPr>
              </a:p>
            </p:txBody>
          </p:sp>
        </p:grpSp>
        <p:grpSp>
          <p:nvGrpSpPr>
            <p:cNvPr id="20" name="Group 19">
              <a:extLst>
                <a:ext uri="{FF2B5EF4-FFF2-40B4-BE49-F238E27FC236}">
                  <a16:creationId xmlns:a16="http://schemas.microsoft.com/office/drawing/2014/main" id="{713813B6-5918-81B6-AA2A-24B4739D3F2E}"/>
                </a:ext>
              </a:extLst>
            </p:cNvPr>
            <p:cNvGrpSpPr/>
            <p:nvPr/>
          </p:nvGrpSpPr>
          <p:grpSpPr>
            <a:xfrm>
              <a:off x="5568055" y="7630134"/>
              <a:ext cx="804509" cy="204928"/>
              <a:chOff x="2727095" y="8898534"/>
              <a:chExt cx="804509" cy="204928"/>
            </a:xfrm>
          </p:grpSpPr>
          <p:pic>
            <p:nvPicPr>
              <p:cNvPr id="24" name="Picture 23">
                <a:extLst>
                  <a:ext uri="{FF2B5EF4-FFF2-40B4-BE49-F238E27FC236}">
                    <a16:creationId xmlns:a16="http://schemas.microsoft.com/office/drawing/2014/main" id="{FCFA578B-F67A-E3CB-286F-0B4DADCA37E2}"/>
                  </a:ext>
                </a:extLst>
              </p:cNvPr>
              <p:cNvPicPr>
                <a:picLocks noChangeAspect="1"/>
              </p:cNvPicPr>
              <p:nvPr/>
            </p:nvPicPr>
            <p:blipFill>
              <a:blip r:embed="rId4"/>
              <a:stretch>
                <a:fillRect/>
              </a:stretch>
            </p:blipFill>
            <p:spPr>
              <a:xfrm>
                <a:off x="2727095" y="8905110"/>
                <a:ext cx="218908" cy="197017"/>
              </a:xfrm>
              <a:prstGeom prst="rect">
                <a:avLst/>
              </a:prstGeom>
            </p:spPr>
          </p:pic>
          <p:sp>
            <p:nvSpPr>
              <p:cNvPr id="25" name="Text Placeholder 1">
                <a:extLst>
                  <a:ext uri="{FF2B5EF4-FFF2-40B4-BE49-F238E27FC236}">
                    <a16:creationId xmlns:a16="http://schemas.microsoft.com/office/drawing/2014/main" id="{7E2CFB07-CD71-6B5F-468B-1C3DD22D04B2}"/>
                  </a:ext>
                </a:extLst>
              </p:cNvPr>
              <p:cNvSpPr txBox="1">
                <a:spLocks/>
              </p:cNvSpPr>
              <p:nvPr/>
            </p:nvSpPr>
            <p:spPr>
              <a:xfrm>
                <a:off x="2987728" y="8898534"/>
                <a:ext cx="543876"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TheBHF</a:t>
                </a:r>
                <a:endParaRPr lang="en-US" sz="800" dirty="0">
                  <a:solidFill>
                    <a:schemeClr val="tx1">
                      <a:lumMod val="85000"/>
                      <a:lumOff val="15000"/>
                    </a:schemeClr>
                  </a:solidFill>
                  <a:latin typeface="F37 Ginger Light" pitchFamily="2" charset="77"/>
                </a:endParaRPr>
              </a:p>
            </p:txBody>
          </p:sp>
        </p:grpSp>
        <p:grpSp>
          <p:nvGrpSpPr>
            <p:cNvPr id="21" name="Group 20">
              <a:extLst>
                <a:ext uri="{FF2B5EF4-FFF2-40B4-BE49-F238E27FC236}">
                  <a16:creationId xmlns:a16="http://schemas.microsoft.com/office/drawing/2014/main" id="{BC40C514-3D72-CCA1-35B8-4DB0FA0E4F0A}"/>
                </a:ext>
              </a:extLst>
            </p:cNvPr>
            <p:cNvGrpSpPr/>
            <p:nvPr/>
          </p:nvGrpSpPr>
          <p:grpSpPr>
            <a:xfrm>
              <a:off x="3888115" y="7957786"/>
              <a:ext cx="1683085" cy="219468"/>
              <a:chOff x="3620991" y="8882659"/>
              <a:chExt cx="1683085" cy="219468"/>
            </a:xfrm>
          </p:grpSpPr>
          <p:sp>
            <p:nvSpPr>
              <p:cNvPr id="22" name="Text Placeholder 1">
                <a:extLst>
                  <a:ext uri="{FF2B5EF4-FFF2-40B4-BE49-F238E27FC236}">
                    <a16:creationId xmlns:a16="http://schemas.microsoft.com/office/drawing/2014/main" id="{831F2BD1-5E7D-128C-2594-506301E6523E}"/>
                  </a:ext>
                </a:extLst>
              </p:cNvPr>
              <p:cNvSpPr txBox="1">
                <a:spLocks/>
              </p:cNvSpPr>
              <p:nvPr/>
            </p:nvSpPr>
            <p:spPr>
              <a:xfrm>
                <a:off x="3900765" y="8882659"/>
                <a:ext cx="1403311"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Ginger-Light" pitchFamily="2" charset="77"/>
                  </a:rPr>
                  <a:t>@British-Heart-Foundation</a:t>
                </a:r>
              </a:p>
            </p:txBody>
          </p:sp>
          <p:pic>
            <p:nvPicPr>
              <p:cNvPr id="23" name="Picture 22">
                <a:extLst>
                  <a:ext uri="{FF2B5EF4-FFF2-40B4-BE49-F238E27FC236}">
                    <a16:creationId xmlns:a16="http://schemas.microsoft.com/office/drawing/2014/main" id="{06276B26-528D-E8DC-F12D-DDE7E6722298}"/>
                  </a:ext>
                </a:extLst>
              </p:cNvPr>
              <p:cNvPicPr>
                <a:picLocks noChangeAspect="1"/>
              </p:cNvPicPr>
              <p:nvPr/>
            </p:nvPicPr>
            <p:blipFill>
              <a:blip r:embed="rId5"/>
              <a:stretch>
                <a:fillRect/>
              </a:stretch>
            </p:blipFill>
            <p:spPr>
              <a:xfrm>
                <a:off x="3620991" y="8882659"/>
                <a:ext cx="219468" cy="219468"/>
              </a:xfrm>
              <a:prstGeom prst="rect">
                <a:avLst/>
              </a:prstGeom>
            </p:spPr>
          </p:pic>
        </p:grpSp>
      </p:grpSp>
      <p:pic>
        <p:nvPicPr>
          <p:cNvPr id="10" name="Picture 9" descr="A red heart in a white circle&#10;&#10;Description automatically generated">
            <a:extLst>
              <a:ext uri="{FF2B5EF4-FFF2-40B4-BE49-F238E27FC236}">
                <a16:creationId xmlns:a16="http://schemas.microsoft.com/office/drawing/2014/main" id="{4EE3336B-2D58-8DD6-D838-9B5CAD7C156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6800" y="2331309"/>
            <a:ext cx="784800" cy="784800"/>
          </a:xfrm>
          <a:prstGeom prst="rect">
            <a:avLst/>
          </a:prstGeom>
        </p:spPr>
      </p:pic>
      <p:pic>
        <p:nvPicPr>
          <p:cNvPr id="12" name="Picture 11" descr="A red line drawing of a check&#10;&#10;Description automatically generated">
            <a:extLst>
              <a:ext uri="{FF2B5EF4-FFF2-40B4-BE49-F238E27FC236}">
                <a16:creationId xmlns:a16="http://schemas.microsoft.com/office/drawing/2014/main" id="{F7A492DA-9DD5-578E-E123-992AFBB1ECB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07049" y="4554786"/>
            <a:ext cx="784800" cy="784800"/>
          </a:xfrm>
          <a:prstGeom prst="rect">
            <a:avLst/>
          </a:prstGeom>
        </p:spPr>
      </p:pic>
      <p:pic>
        <p:nvPicPr>
          <p:cNvPr id="14" name="Picture 13" descr="A red and white circle with a star in the middle&#10;&#10;Description automatically generated">
            <a:extLst>
              <a:ext uri="{FF2B5EF4-FFF2-40B4-BE49-F238E27FC236}">
                <a16:creationId xmlns:a16="http://schemas.microsoft.com/office/drawing/2014/main" id="{D624BBBB-643B-9823-E70E-A422445892E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25622" y="2330047"/>
            <a:ext cx="784800" cy="784800"/>
          </a:xfrm>
          <a:prstGeom prst="rect">
            <a:avLst/>
          </a:prstGeom>
        </p:spPr>
      </p:pic>
    </p:spTree>
    <p:extLst>
      <p:ext uri="{BB962C8B-B14F-4D97-AF65-F5344CB8AC3E}">
        <p14:creationId xmlns:p14="http://schemas.microsoft.com/office/powerpoint/2010/main" val="4255394250"/>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FF0030"/>
      </a:dk2>
      <a:lt2>
        <a:srgbClr val="D20019"/>
      </a:lt2>
      <a:accent1>
        <a:srgbClr val="FF0030"/>
      </a:accent1>
      <a:accent2>
        <a:srgbClr val="500AB4"/>
      </a:accent2>
      <a:accent3>
        <a:srgbClr val="2D91FF"/>
      </a:accent3>
      <a:accent4>
        <a:srgbClr val="19D79B"/>
      </a:accent4>
      <a:accent5>
        <a:srgbClr val="FF873C"/>
      </a:accent5>
      <a:accent6>
        <a:srgbClr val="FF3C64"/>
      </a:accent6>
      <a:hlink>
        <a:srgbClr val="2D91FF"/>
      </a:hlink>
      <a:folHlink>
        <a:srgbClr val="2D91F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600" smtClean="0">
            <a:latin typeface="F37 Ginger Light" panose="00000500000000000000" pitchFamily="50" charset="0"/>
          </a:defRPr>
        </a:defPPr>
      </a:lstStyle>
    </a:txDef>
  </a:objectDefaults>
  <a:extraClrSchemeLst/>
  <a:extLst>
    <a:ext uri="{05A4C25C-085E-4340-85A3-A5531E510DB2}">
      <thm15:themeFamily xmlns:thm15="http://schemas.microsoft.com/office/thememl/2012/main" name="Impact reporting template" id="{507C2A45-6962-8446-B040-C5D981A03C5A}" vid="{657541F7-C55B-0146-9423-1D6BD0901D3A}"/>
    </a:ext>
  </a:extLst>
</a:theme>
</file>

<file path=docProps/app.xml><?xml version="1.0" encoding="utf-8"?>
<Properties xmlns="http://schemas.openxmlformats.org/officeDocument/2006/extended-properties" xmlns:vt="http://schemas.openxmlformats.org/officeDocument/2006/docPropsVTypes">
  <Template>Impact reporting template</Template>
  <TotalTime>958</TotalTime>
  <Words>1078</Words>
  <Application>Microsoft Office PowerPoint</Application>
  <PresentationFormat>Custom</PresentationFormat>
  <Paragraphs>49</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F37 Ginger</vt:lpstr>
      <vt:lpstr>F37 Ginger Light</vt:lpstr>
      <vt:lpstr>BHF Beats Bold</vt:lpstr>
      <vt:lpstr>F37 Ginger </vt:lpstr>
      <vt:lpstr>F37Ginger-Light</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Marlia Madekwe</dc:creator>
  <cp:lastModifiedBy>Hannah Watkins</cp:lastModifiedBy>
  <cp:revision>35</cp:revision>
  <dcterms:created xsi:type="dcterms:W3CDTF">2022-10-05T13:24:44Z</dcterms:created>
  <dcterms:modified xsi:type="dcterms:W3CDTF">2025-05-28T14:55:40Z</dcterms:modified>
</cp:coreProperties>
</file>