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embedTrueTypeFonts="1" autoCompressPictures="0">
  <p:sldMasterIdLst>
    <p:sldMasterId id="2147483826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9906000" cy="6858000" type="A4"/>
  <p:notesSz cx="6797675" cy="9926638"/>
  <p:embeddedFontLst>
    <p:embeddedFont>
      <p:font typeface="BHF Beats Bold" panose="00000800000000000000" pitchFamily="50" charset="0"/>
      <p:bold r:id="rId5"/>
    </p:embeddedFont>
    <p:embeddedFont>
      <p:font typeface="F37 Ginger" panose="00000500000000000000" pitchFamily="50" charset="0"/>
      <p:regular r:id="rId6"/>
      <p:bold r:id="rId7"/>
      <p:italic r:id="rId8"/>
      <p:boldItalic r:id="rId9"/>
    </p:embeddedFont>
    <p:embeddedFont>
      <p:font typeface="F37 Ginger Light" panose="00000500000000000000" pitchFamily="50" charset="0"/>
      <p:regular r:id="rId10"/>
      <p:italic r:id="rId11"/>
    </p:embeddedFont>
    <p:embeddedFont>
      <p:font typeface="F37Ginger-Light" panose="00000500000000000000" pitchFamily="50" charset="0"/>
      <p:regular r:id="rId12"/>
    </p:embeddedFont>
  </p:embeddedFontLst>
  <p:defaultTextStyle>
    <a:defPPr>
      <a:defRPr lang="en-US"/>
    </a:defPPr>
    <a:lvl1pPr marL="0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74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50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24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898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372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847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321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795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F44C431-1C24-BEDE-5C4D-C4DA3D84443C}" name="Angharad Walker" initials="AW" userId="8e00cb532b75b82a" providerId="Windows Live"/>
  <p188:author id="{8FAD8A9B-AF24-EB5F-52AA-50C04624E58A}" name="Tillie Harris" initials="TH" userId="6993d92bb00bfb75" providerId="Windows Live"/>
  <p188:author id="{E82937E8-B7E7-7794-9596-45E5B447C150}" name="martin nicholls" initials="mn" userId="229529d2b7ab3599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D2D"/>
    <a:srgbClr val="A6A6A6"/>
    <a:srgbClr val="FFFFFF"/>
    <a:srgbClr val="EC2150"/>
    <a:srgbClr val="EE1E3A"/>
    <a:srgbClr val="EE2038"/>
    <a:srgbClr val="EC2354"/>
    <a:srgbClr val="7F7F7F"/>
    <a:srgbClr val="FFB1C1"/>
    <a:srgbClr val="FF3C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E9639D4-E3E2-4D34-9284-5A2195B3D0D7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77" autoAdjust="0"/>
    <p:restoredTop sz="86575" autoAdjust="0"/>
  </p:normalViewPr>
  <p:slideViewPr>
    <p:cSldViewPr snapToGrid="0">
      <p:cViewPr varScale="1">
        <p:scale>
          <a:sx n="55" d="100"/>
          <a:sy n="55" d="100"/>
        </p:scale>
        <p:origin x="1348" y="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-1632"/>
    </p:cViewPr>
  </p:sorterViewPr>
  <p:notesViewPr>
    <p:cSldViewPr snapToGrid="0" showGuides="1">
      <p:cViewPr varScale="1">
        <p:scale>
          <a:sx n="136" d="100"/>
          <a:sy n="136" d="100"/>
        </p:scale>
        <p:origin x="4608" y="2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handoutMaster" Target="handoutMasters/handoutMaster1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F37Ginger-Light" panose="00000500000000000000" pitchFamily="2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61DD2-80C1-4A40-AC2E-F762B53D305D}" type="datetimeFigureOut">
              <a:rPr lang="en-GB" smtClean="0">
                <a:latin typeface="F37Ginger-Light" panose="00000500000000000000" pitchFamily="2" charset="0"/>
              </a:rPr>
              <a:t>28/05/2025</a:t>
            </a:fld>
            <a:endParaRPr lang="en-GB" dirty="0">
              <a:latin typeface="F37Ginger-Light" panose="00000500000000000000" pitchFamily="2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F37Ginger-Light" panose="00000500000000000000" pitchFamily="2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D2E8D-CAD0-4A3D-9AE3-3A99103F60FA}" type="slidenum">
              <a:rPr lang="en-GB" smtClean="0">
                <a:latin typeface="F37Ginger-Light" panose="00000500000000000000" pitchFamily="2" charset="0"/>
              </a:rPr>
              <a:t>‹#›</a:t>
            </a:fld>
            <a:endParaRPr lang="en-GB" dirty="0">
              <a:latin typeface="F37Ginger-Ligh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219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9T17:36:01.6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1149E-32F6-4A0E-9665-188B8A72F60A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26917-CE0A-48D9-8A25-CE6877603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711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74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50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24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898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372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847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321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795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C26917-CE0A-48D9-8A25-CE6877603A6E}" type="slidenum">
              <a:rPr lang="en-GB" smtClean="0"/>
              <a:t>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847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6_content slide - active background Secondary Grey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15D0E4AC-FBC7-05A3-AFA2-A54EB885899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1901" y="6364545"/>
            <a:ext cx="2832100" cy="381000"/>
          </a:xfrm>
          <a:prstGeom prst="rect">
            <a:avLst/>
          </a:prstGeom>
        </p:spPr>
      </p:pic>
      <p:pic>
        <p:nvPicPr>
          <p:cNvPr id="3" name="Picture 2" descr="A red logo with black background&#10;&#10;Description automatically generated">
            <a:extLst>
              <a:ext uri="{FF2B5EF4-FFF2-40B4-BE49-F238E27FC236}">
                <a16:creationId xmlns:a16="http://schemas.microsoft.com/office/drawing/2014/main" id="{128126A0-4DB0-C394-020A-04F3FCCFA2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878" y="70121"/>
            <a:ext cx="2817599" cy="111359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6C866D2-A9D3-E637-01F0-5EB3C200CD9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260" y="6399613"/>
            <a:ext cx="964804" cy="292657"/>
          </a:xfrm>
          <a:prstGeom prst="rect">
            <a:avLst/>
          </a:prstGeom>
        </p:spPr>
      </p:pic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E058C360-46AE-4FA0-E4C0-E6AB5F022100}"/>
              </a:ext>
            </a:extLst>
          </p:cNvPr>
          <p:cNvSpPr txBox="1">
            <a:spLocks/>
          </p:cNvSpPr>
          <p:nvPr userDrawn="1"/>
        </p:nvSpPr>
        <p:spPr>
          <a:xfrm>
            <a:off x="359999" y="6089440"/>
            <a:ext cx="2488657" cy="325675"/>
          </a:xfrm>
          <a:prstGeom prst="rect">
            <a:avLst/>
          </a:prstGeom>
        </p:spPr>
        <p:txBody>
          <a:bodyPr lIns="0" tIns="0" rIns="0" bIns="0"/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bh</a:t>
            </a:r>
            <a:r>
              <a:rPr lang="en-US" sz="2000" b="1" i="0" spc="-150" dirty="0" err="1">
                <a:solidFill>
                  <a:srgbClr val="ED002D"/>
                </a:solidFill>
                <a:latin typeface="F37 Ginger" pitchFamily="2" charset="77"/>
              </a:rPr>
              <a:t>f.</a:t>
            </a: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or</a:t>
            </a:r>
            <a:r>
              <a:rPr lang="en-US" sz="2000" b="1" i="0" spc="-150" dirty="0" err="1">
                <a:solidFill>
                  <a:srgbClr val="ED002D"/>
                </a:solidFill>
                <a:latin typeface="F37 Ginger" pitchFamily="2" charset="77"/>
              </a:rPr>
              <a:t>g.</a:t>
            </a: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uk</a:t>
            </a:r>
            <a:endParaRPr lang="en-US" sz="2000" b="1" i="0" dirty="0">
              <a:solidFill>
                <a:srgbClr val="ED002D"/>
              </a:solidFill>
              <a:latin typeface="F37 Ginger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83026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88" userDrawn="1">
          <p15:clr>
            <a:srgbClr val="FBAE40"/>
          </p15:clr>
        </p15:guide>
        <p15:guide id="2" pos="2621" userDrawn="1">
          <p15:clr>
            <a:srgbClr val="FBAE40"/>
          </p15:clr>
        </p15:guide>
        <p15:guide id="3" pos="2757" userDrawn="1">
          <p15:clr>
            <a:srgbClr val="FBAE40"/>
          </p15:clr>
        </p15:guide>
        <p15:guide id="4" pos="1374" userDrawn="1">
          <p15:clr>
            <a:srgbClr val="FBAE40"/>
          </p15:clr>
        </p15:guide>
        <p15:guide id="5" pos="1487" userDrawn="1">
          <p15:clr>
            <a:srgbClr val="FBAE40"/>
          </p15:clr>
        </p15:guide>
        <p15:guide id="6" pos="3891" userDrawn="1">
          <p15:clr>
            <a:srgbClr val="FBAE40"/>
          </p15:clr>
        </p15:guide>
        <p15:guide id="7" pos="4027" userDrawn="1">
          <p15:clr>
            <a:srgbClr val="FBAE40"/>
          </p15:clr>
        </p15:guide>
        <p15:guide id="8" pos="516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RID" hidden="1">
            <a:extLst>
              <a:ext uri="{FF2B5EF4-FFF2-40B4-BE49-F238E27FC236}">
                <a16:creationId xmlns:a16="http://schemas.microsoft.com/office/drawing/2014/main" id="{87C19B04-2B7E-4F88-A045-81AE397A8BB1}"/>
              </a:ext>
            </a:extLst>
          </p:cNvPr>
          <p:cNvSpPr/>
          <p:nvPr/>
        </p:nvSpPr>
        <p:spPr>
          <a:xfrm>
            <a:off x="0" y="0"/>
            <a:ext cx="9906975" cy="6858000"/>
          </a:xfrm>
          <a:prstGeom prst="rect">
            <a:avLst/>
          </a:prstGeom>
          <a:blipFill dpi="0" rotWithShape="1">
            <a:blip r:embed="rId3">
              <a:alphaModFix amt="24000"/>
            </a:blip>
            <a:srcRect/>
            <a:stretch>
              <a:fillRect t="-5" b="-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pic>
        <p:nvPicPr>
          <p:cNvPr id="6" name="BHF logo">
            <a:extLst>
              <a:ext uri="{FF2B5EF4-FFF2-40B4-BE49-F238E27FC236}">
                <a16:creationId xmlns:a16="http://schemas.microsoft.com/office/drawing/2014/main" id="{DE2348F6-4CAF-477A-9D51-225987BEFD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18551" y="213361"/>
            <a:ext cx="606096" cy="61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19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</p:sldLayoutIdLst>
  <p:hf sldNum="0" hdr="0" ftr="0"/>
  <p:txStyles>
    <p:titleStyle>
      <a:lvl1pPr algn="l" defTabSz="990576" rtl="0" eaLnBrk="1" latinLnBrk="0" hangingPunct="1">
        <a:lnSpc>
          <a:spcPct val="90000"/>
        </a:lnSpc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7644" indent="-247644" algn="l" defTabSz="990576" rtl="0" eaLnBrk="1" latinLnBrk="0" hangingPunct="1">
        <a:lnSpc>
          <a:spcPct val="90000"/>
        </a:lnSpc>
        <a:spcBef>
          <a:spcPts val="1083"/>
        </a:spcBef>
        <a:buFont typeface="F37Ginger-Light" panose="020B0604020202020204" pitchFamily="34" charset="0"/>
        <a:buChar char="•"/>
        <a:defRPr sz="3033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9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3pPr>
      <a:lvl4pPr marL="1733507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2228794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724082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19370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4657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09944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6" rtl="0" eaLnBrk="1" latinLnBrk="0" hangingPunct="1">
        <a:defRPr sz="1178" kern="1200">
          <a:solidFill>
            <a:schemeClr val="tx1"/>
          </a:solidFill>
          <a:latin typeface="+mn-lt"/>
          <a:ea typeface="+mn-ea"/>
          <a:cs typeface="+mn-cs"/>
        </a:defRPr>
      </a:lvl1pPr>
      <a:lvl2pPr marL="495288" algn="l" defTabSz="990576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2pPr>
      <a:lvl3pPr marL="990576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63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50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38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7013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301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21" userDrawn="1">
          <p15:clr>
            <a:srgbClr val="F26B43"/>
          </p15:clr>
        </p15:guide>
        <p15:guide id="2" pos="6013" userDrawn="1">
          <p15:clr>
            <a:srgbClr val="F26B43"/>
          </p15:clr>
        </p15:guide>
        <p15:guide id="3" orient="horz" pos="274" userDrawn="1">
          <p15:clr>
            <a:srgbClr val="F26B43"/>
          </p15:clr>
        </p15:guide>
        <p15:guide id="5" orient="horz" pos="405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customXml" Target="../ink/ink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56AF49ED-6532-55BB-57D5-B279F6D4D2F5}"/>
              </a:ext>
            </a:extLst>
          </p:cNvPr>
          <p:cNvSpPr txBox="1">
            <a:spLocks/>
          </p:cNvSpPr>
          <p:nvPr/>
        </p:nvSpPr>
        <p:spPr>
          <a:xfrm>
            <a:off x="350838" y="1036415"/>
            <a:ext cx="5467922" cy="507936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 defTabSz="990576" rtl="0" eaLnBrk="1" latinLnBrk="0" hangingPunct="1">
              <a:lnSpc>
                <a:spcPct val="90000"/>
              </a:lnSpc>
              <a:spcBef>
                <a:spcPts val="0"/>
              </a:spcBef>
              <a:buFont typeface="F37Ginger-Light" panose="020B0604020202020204" pitchFamily="34" charset="0"/>
              <a:buNone/>
              <a:defRPr lang="en-US" sz="2925" b="1" kern="1200" spc="0" baseline="0" dirty="0" smtClean="0">
                <a:solidFill>
                  <a:schemeClr val="accent1"/>
                </a:solidFill>
                <a:effectLst/>
                <a:latin typeface="BHFBeats-Bold" panose="00000800000000000000" pitchFamily="2" charset="0"/>
                <a:ea typeface="+mn-ea"/>
                <a:cs typeface="+mn-cs"/>
              </a:defRPr>
            </a:lvl1pPr>
            <a:lvl2pPr marL="495288" indent="0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38219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33507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28794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4082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70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57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944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5400" dirty="0">
              <a:solidFill>
                <a:srgbClr val="FF0030"/>
              </a:solidFill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441920E-C335-6EE4-D161-A433FE9717EA}"/>
              </a:ext>
            </a:extLst>
          </p:cNvPr>
          <p:cNvSpPr txBox="1">
            <a:spLocks/>
          </p:cNvSpPr>
          <p:nvPr/>
        </p:nvSpPr>
        <p:spPr>
          <a:xfrm>
            <a:off x="408511" y="3524858"/>
            <a:ext cx="4943777" cy="224755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 defTabSz="990576" rtl="0" eaLnBrk="1" latinLnBrk="0" hangingPunct="1">
              <a:lnSpc>
                <a:spcPct val="90000"/>
              </a:lnSpc>
              <a:spcBef>
                <a:spcPts val="0"/>
              </a:spcBef>
              <a:buFont typeface="F37Ginger-Light" panose="020B0604020202020204" pitchFamily="34" charset="0"/>
              <a:buNone/>
              <a:defRPr lang="en-US" sz="2925" b="1" kern="1200" spc="0" baseline="0" dirty="0" smtClean="0">
                <a:solidFill>
                  <a:schemeClr val="accent1"/>
                </a:solidFill>
                <a:effectLst/>
                <a:latin typeface="BHFBeats-Bold" panose="00000800000000000000" pitchFamily="2" charset="0"/>
                <a:ea typeface="+mn-ea"/>
                <a:cs typeface="+mn-cs"/>
              </a:defRPr>
            </a:lvl1pPr>
            <a:lvl2pPr marL="495288" indent="0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38219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33507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28794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4082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70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57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944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[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 Light" pitchFamily="2" charset="77"/>
              </a:rPr>
              <a:t>INSERT DATE HERE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[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 Light" pitchFamily="2" charset="77"/>
              </a:rPr>
              <a:t>INSERT TIME HERE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  </a:t>
            </a:r>
          </a:p>
          <a:p>
            <a:pPr>
              <a:lnSpc>
                <a:spcPct val="100000"/>
              </a:lnSpc>
            </a:pP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Please bring cash to purchase yummy treats.</a:t>
            </a:r>
          </a:p>
          <a:p>
            <a:pPr>
              <a:lnSpc>
                <a:spcPct val="100000"/>
              </a:lnSpc>
            </a:pPr>
            <a:endParaRPr lang="en-GB" sz="1600" b="0" dirty="0">
              <a:solidFill>
                <a:schemeClr val="tx1">
                  <a:lumMod val="85000"/>
                  <a:lumOff val="15000"/>
                </a:schemeClr>
              </a:solidFill>
              <a:latin typeface="F37 Ginger Light" pitchFamily="2" charset="77"/>
            </a:endParaRPr>
          </a:p>
          <a:p>
            <a:pPr>
              <a:lnSpc>
                <a:spcPct val="100000"/>
              </a:lnSpc>
            </a:pP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Bakers – bring your best bakes! [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 Light" pitchFamily="2" charset="77"/>
              </a:rPr>
              <a:t>INSERT DETAILS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endParaRPr lang="en-GB" sz="1600" b="0" dirty="0">
              <a:solidFill>
                <a:schemeClr val="tx1">
                  <a:lumMod val="85000"/>
                  <a:lumOff val="15000"/>
                </a:schemeClr>
              </a:solidFill>
              <a:latin typeface="F37 Ginger Light" pitchFamily="2" charset="77"/>
            </a:endParaRPr>
          </a:p>
          <a:p>
            <a:pPr>
              <a:lnSpc>
                <a:spcPct val="100000"/>
              </a:lnSpc>
            </a:pP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[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 Light" pitchFamily="2" charset="77"/>
              </a:rPr>
              <a:t>INSERT LINK FOR EMAIL FOR TICKETS ETC, </a:t>
            </a:r>
            <a:b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 Light" pitchFamily="2" charset="77"/>
              </a:rPr>
            </a:b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 Light" pitchFamily="2" charset="77"/>
              </a:rPr>
              <a:t>OR TYPE DETAILS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endParaRPr lang="en-GB" sz="1600" dirty="0">
              <a:solidFill>
                <a:srgbClr val="8C0032"/>
              </a:solidFill>
              <a:latin typeface="+mn-lt"/>
            </a:endParaRPr>
          </a:p>
          <a:p>
            <a:pPr>
              <a:lnSpc>
                <a:spcPct val="100000"/>
              </a:lnSpc>
            </a:pPr>
            <a:endParaRPr lang="en-GB" sz="2000" dirty="0">
              <a:solidFill>
                <a:srgbClr val="8C0032"/>
              </a:solidFill>
              <a:latin typeface="+mn-lt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B186B59-4222-23F6-3007-CB8842666641}"/>
              </a:ext>
            </a:extLst>
          </p:cNvPr>
          <p:cNvSpPr txBox="1"/>
          <p:nvPr/>
        </p:nvSpPr>
        <p:spPr>
          <a:xfrm>
            <a:off x="423990" y="2718641"/>
            <a:ext cx="9305226" cy="52322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en-GB" sz="1700" b="1" u="none" strike="noStrike" dirty="0">
                <a:solidFill>
                  <a:srgbClr val="444444"/>
                </a:solidFill>
                <a:effectLst/>
                <a:latin typeface="F37 Ginger" pitchFamily="2" charset="77"/>
              </a:rPr>
              <a:t>Join us for a cuppa and a catch up – and help raise funds for vital research into heart and circulatory diseases and give people more time with the ones they love.</a:t>
            </a:r>
            <a:endParaRPr lang="en-GB" sz="1700" b="1" dirty="0">
              <a:solidFill>
                <a:srgbClr val="2D2D2D"/>
              </a:solidFill>
              <a:latin typeface="F37 Ginger" pitchFamily="2" charset="7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DFCB313-7507-C903-C96B-50E322177EFF}"/>
              </a:ext>
            </a:extLst>
          </p:cNvPr>
          <p:cNvSpPr txBox="1"/>
          <p:nvPr/>
        </p:nvSpPr>
        <p:spPr>
          <a:xfrm>
            <a:off x="350838" y="909544"/>
            <a:ext cx="6144588" cy="108337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8800" b="1" dirty="0">
                <a:solidFill>
                  <a:srgbClr val="ED002D"/>
                </a:solidFill>
                <a:latin typeface="BHF Beats Bold" pitchFamily="2" charset="77"/>
              </a:rPr>
              <a:t>Cake Sale!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47F7E7-3828-E51C-5A8D-649F1756F03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482" b="1728"/>
          <a:stretch/>
        </p:blipFill>
        <p:spPr>
          <a:xfrm flipH="1">
            <a:off x="5188600" y="3779521"/>
            <a:ext cx="4717399" cy="307848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B98F823-504B-6459-7293-EE73827C11F4}"/>
                  </a:ext>
                </a:extLst>
              </p14:cNvPr>
              <p14:cNvContentPartPr/>
              <p14:nvPr/>
            </p14:nvContentPartPr>
            <p14:xfrm>
              <a:off x="5230572" y="4797813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B98F823-504B-6459-7293-EE73827C11F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67932" y="4735173"/>
                <a:ext cx="126000" cy="12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2766093"/>
      </p:ext>
    </p:extLst>
  </p:cSld>
  <p:clrMapOvr>
    <a:masterClrMapping/>
  </p:clrMapOvr>
</p:sld>
</file>

<file path=ppt/theme/theme1.xml><?xml version="1.0" encoding="utf-8"?>
<a:theme xmlns:a="http://schemas.openxmlformats.org/drawingml/2006/main" name="BHF_PowerPoint Template_2018_widescreen_24052018">
  <a:themeElements>
    <a:clrScheme name="Custom 8">
      <a:dk1>
        <a:sysClr val="windowText" lastClr="000000"/>
      </a:dk1>
      <a:lt1>
        <a:sysClr val="window" lastClr="FFFFFF"/>
      </a:lt1>
      <a:dk2>
        <a:srgbClr val="FF0030"/>
      </a:dk2>
      <a:lt2>
        <a:srgbClr val="D20019"/>
      </a:lt2>
      <a:accent1>
        <a:srgbClr val="FF0030"/>
      </a:accent1>
      <a:accent2>
        <a:srgbClr val="500AB4"/>
      </a:accent2>
      <a:accent3>
        <a:srgbClr val="2D91FF"/>
      </a:accent3>
      <a:accent4>
        <a:srgbClr val="19D79B"/>
      </a:accent4>
      <a:accent5>
        <a:srgbClr val="FF873C"/>
      </a:accent5>
      <a:accent6>
        <a:srgbClr val="FF3C64"/>
      </a:accent6>
      <a:hlink>
        <a:srgbClr val="006BE1"/>
      </a:hlink>
      <a:folHlink>
        <a:srgbClr val="7F7F7F"/>
      </a:folHlink>
    </a:clrScheme>
    <a:fontScheme name="BHFBeats-Bold">
      <a:majorFont>
        <a:latin typeface="BHFBeats-Bold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37Ginger-Light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rgbClr val="D20019"/>
            </a:gs>
            <a:gs pos="100000">
              <a:schemeClr val="tx2"/>
            </a:gs>
          </a:gsLst>
          <a:lin ang="0" scaled="0"/>
        </a:gradFill>
      </a:spPr>
      <a:bodyPr rot="0" spcFirstLastPara="0" vertOverflow="overflow" horzOverflow="overflow" vert="horz" wrap="square" lIns="216000" tIns="216000" rIns="216000" bIns="21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 defTabSz="1219170">
          <a:spcAft>
            <a:spcPts val="1200"/>
          </a:spcAft>
          <a:defRPr sz="1400" dirty="0" smtClean="0">
            <a:solidFill>
              <a:schemeClr val="bg1"/>
            </a:solidFill>
            <a:latin typeface="F37Ginger-Light" panose="00000500000000000000" pitchFamily="2" charset="0"/>
          </a:defRPr>
        </a:defPPr>
      </a:lstStyle>
    </a:spDef>
    <a:txDef>
      <a:spPr>
        <a:noFill/>
      </a:spPr>
      <a:bodyPr wrap="square" lIns="108000" tIns="108000" rIns="108000" bIns="108000" rtlCol="0">
        <a:spAutoFit/>
      </a:bodyPr>
      <a:lstStyle>
        <a:defPPr algn="l">
          <a:spcAft>
            <a:spcPts val="600"/>
          </a:spcAft>
          <a:defRPr sz="1100" spc="10" dirty="0" err="1" smtClean="0"/>
        </a:defPPr>
      </a:lstStyle>
    </a:txDef>
  </a:objectDefaults>
  <a:extraClrSchemeLst/>
  <a:custClrLst>
    <a:custClr name="Bright Red">
      <a:srgbClr val="FF0030"/>
    </a:custClr>
    <a:custClr name="Dark Red">
      <a:srgbClr val="8C0032"/>
    </a:custClr>
    <a:custClr name="Medium Red">
      <a:srgbClr val="D20019"/>
    </a:custClr>
    <a:custClr name="Rubine Red">
      <a:srgbClr val="ED1F54"/>
    </a:custClr>
    <a:custClr name="Accent Blue">
      <a:srgbClr val="2D91FF"/>
    </a:custClr>
    <a:custClr name="Accent Purple">
      <a:srgbClr val="500AB4"/>
    </a:custClr>
    <a:custClr name="Accent Pink">
      <a:srgbClr val="FF3C64"/>
    </a:custClr>
    <a:custClr name="Accent Orange">
      <a:srgbClr val="FF873C"/>
    </a:custClr>
    <a:custClr name="Accent Yellow">
      <a:srgbClr val="FFBE32"/>
    </a:custClr>
    <a:custClr name="Accent Light Green">
      <a:srgbClr val="19D79B"/>
    </a:custClr>
    <a:custClr name="Accent Dark Green">
      <a:srgbClr val="00A06E"/>
    </a:custClr>
    <a:custClr name="Accent Grey">
      <a:srgbClr val="474E5A"/>
    </a:custClr>
  </a:custClrLst>
  <a:extLst>
    <a:ext uri="{05A4C25C-085E-4340-85A3-A5531E510DB2}">
      <thm15:themeFamily xmlns:thm15="http://schemas.microsoft.com/office/thememl/2012/main" name="1 - seasonal events calendar" id="{39C8828C-9498-0F49-99E2-9B6A29B48EE4}" vid="{70BABD0C-DC08-F24E-88F7-537BCA426C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BHFBeats-Bold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37Ginger-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16760</TotalTime>
  <Words>81</Words>
  <Application>Microsoft Office PowerPoint</Application>
  <PresentationFormat>A4 Paper (210x297 mm)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F37 Ginger Light</vt:lpstr>
      <vt:lpstr>F37 Ginger</vt:lpstr>
      <vt:lpstr>BHF Beats Bold</vt:lpstr>
      <vt:lpstr>F37Ginger-Light</vt:lpstr>
      <vt:lpstr>Arial</vt:lpstr>
      <vt:lpstr>BHF_PowerPoint Template_2018_widescreen_24052018</vt:lpstr>
      <vt:lpstr>PowerPoint Presentation</vt:lpstr>
    </vt:vector>
  </TitlesOfParts>
  <Company>BHF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Isabelle Sykes</dc:creator>
  <cp:lastModifiedBy>Hannah Watkins</cp:lastModifiedBy>
  <cp:revision>131</cp:revision>
  <cp:lastPrinted>2016-08-05T08:39:09Z</cp:lastPrinted>
  <dcterms:created xsi:type="dcterms:W3CDTF">2018-06-26T13:52:37Z</dcterms:created>
  <dcterms:modified xsi:type="dcterms:W3CDTF">2025-05-28T14:27:08Z</dcterms:modified>
</cp:coreProperties>
</file>