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ink/ink1.xml" ContentType="application/inkml+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sldIdLst>
    <p:sldId id="282" r:id="rId2"/>
    <p:sldId id="283" r:id="rId3"/>
  </p:sldIdLst>
  <p:sldSz cx="7559675" cy="10691813"/>
  <p:notesSz cx="6858000" cy="9144000"/>
  <p:embeddedFontLst>
    <p:embeddedFont>
      <p:font typeface="BHF Beats Bold" panose="00000800000000000000" pitchFamily="50" charset="0"/>
      <p:bold r:id="rId4"/>
    </p:embeddedFont>
    <p:embeddedFont>
      <p:font typeface="F37 Ginger" panose="00000500000000000000" pitchFamily="50" charset="0"/>
      <p:regular r:id="rId5"/>
      <p:bold r:id="rId6"/>
      <p:italic r:id="rId7"/>
      <p:boldItalic r:id="rId8"/>
    </p:embeddedFont>
    <p:embeddedFont>
      <p:font typeface="F37 Ginger Light" panose="00000500000000000000" pitchFamily="50" charset="0"/>
      <p:regular r:id="rId9"/>
      <p:italic r:id="rId10"/>
    </p:embeddedFont>
    <p:embeddedFont>
      <p:font typeface="F37Ginger-Light" panose="00000500000000000000" pitchFamily="50" charset="0"/>
      <p:regular r:id="rId11"/>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306C205-B85F-A838-3A90-1E432D6A0C1F}" name="Piers Rutterford" initials="PR" userId="5216460369622360" providerId="Windows Live"/>
  <p188:author id="{43B05F36-25E1-67A2-17CB-36ACA8D534EB}" name="Marlia Madekwe" initials="MM" userId="S::madekwem@bhf.org.uk::eb930b4e-47c7-4b54-a7e3-2be37304ea5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2D"/>
    <a:srgbClr val="ED002D"/>
    <a:srgbClr val="8C0032"/>
    <a:srgbClr val="E62A32"/>
    <a:srgbClr val="E6E6E6"/>
    <a:srgbClr val="D200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6301"/>
  </p:normalViewPr>
  <p:slideViewPr>
    <p:cSldViewPr snapToGrid="0">
      <p:cViewPr varScale="1">
        <p:scale>
          <a:sx n="38" d="100"/>
          <a:sy n="38" d="100"/>
        </p:scale>
        <p:origin x="268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4.fntdata"/><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ableStyles" Target="tableStyles.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19T17:35:24.996"/>
    </inkml:context>
    <inkml:brush xml:id="br0">
      <inkml:brushProperty name="width" value="0.35" units="cm"/>
      <inkml:brushProperty name="height" value="0.35" units="cm"/>
      <inkml:brushProperty name="color" value="#FFFFFF"/>
    </inkml:brush>
  </inkml:definitions>
  <inkml:trace contextRef="#ctx0" brushRef="#br0">1 0 24575,'0'0'-8191</inkml:trace>
</inkml:ink>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key_facts_1">
    <p:bg>
      <p:bgPr>
        <a:solidFill>
          <a:schemeClr val="bg1"/>
        </a:solidFill>
        <a:effectLst/>
      </p:bgPr>
    </p:bg>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576F9E7B-01B1-94EE-AD9A-24691F049609}"/>
              </a:ext>
            </a:extLst>
          </p:cNvPr>
          <p:cNvSpPr/>
          <p:nvPr userDrawn="1"/>
        </p:nvSpPr>
        <p:spPr>
          <a:xfrm>
            <a:off x="4192221" y="3179908"/>
            <a:ext cx="3077737" cy="307773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black background with a black square&#10;&#10;Description automatically generated with medium confidence">
            <a:extLst>
              <a:ext uri="{FF2B5EF4-FFF2-40B4-BE49-F238E27FC236}">
                <a16:creationId xmlns:a16="http://schemas.microsoft.com/office/drawing/2014/main" id="{D0874C60-02E7-A66A-A772-E792FEA7154E}"/>
              </a:ext>
            </a:extLst>
          </p:cNvPr>
          <p:cNvPicPr>
            <a:picLocks noGrp="1" noRo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410792" y="10255499"/>
            <a:ext cx="2832100" cy="381000"/>
          </a:xfrm>
          <a:prstGeom prst="rect">
            <a:avLst/>
          </a:prstGeom>
        </p:spPr>
      </p:pic>
      <p:pic>
        <p:nvPicPr>
          <p:cNvPr id="3" name="Picture 2" descr="A red logo with black background&#10;&#10;Description automatically generated">
            <a:extLst>
              <a:ext uri="{FF2B5EF4-FFF2-40B4-BE49-F238E27FC236}">
                <a16:creationId xmlns:a16="http://schemas.microsoft.com/office/drawing/2014/main" id="{477E6B51-CCA5-1C66-21E5-F23107D4C8B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56750" y="229496"/>
            <a:ext cx="2401178" cy="949014"/>
          </a:xfrm>
          <a:prstGeom prst="rect">
            <a:avLst/>
          </a:prstGeom>
        </p:spPr>
      </p:pic>
      <p:sp>
        <p:nvSpPr>
          <p:cNvPr id="5" name="Text Placeholder 5">
            <a:extLst>
              <a:ext uri="{FF2B5EF4-FFF2-40B4-BE49-F238E27FC236}">
                <a16:creationId xmlns:a16="http://schemas.microsoft.com/office/drawing/2014/main" id="{B9A3C1AF-E254-FDE9-39CB-708378DB3CA9}"/>
              </a:ext>
            </a:extLst>
          </p:cNvPr>
          <p:cNvSpPr txBox="1">
            <a:spLocks/>
          </p:cNvSpPr>
          <p:nvPr userDrawn="1"/>
        </p:nvSpPr>
        <p:spPr>
          <a:xfrm>
            <a:off x="2700569" y="273478"/>
            <a:ext cx="2129699" cy="204928"/>
          </a:xfrm>
          <a:prstGeom prst="rect">
            <a:avLst/>
          </a:prstGeom>
        </p:spPr>
        <p:txBody>
          <a:bodyPr lIns="0" tIns="0" rIns="0" bIns="0">
            <a:noAutofit/>
          </a:bodyPr>
          <a:lstStyle>
            <a:lvl1pPr marL="0" indent="0" algn="l" defTabSz="755934" rtl="0" eaLnBrk="1" latinLnBrk="0" hangingPunct="1">
              <a:lnSpc>
                <a:spcPct val="100000"/>
              </a:lnSpc>
              <a:spcBef>
                <a:spcPts val="0"/>
              </a:spcBef>
              <a:buFont typeface="Arial" panose="020B0604020202020204" pitchFamily="34" charset="0"/>
              <a:buNone/>
              <a:defRPr lang="en-US" sz="1200" b="1" i="0" kern="1200" dirty="0" smtClean="0">
                <a:solidFill>
                  <a:schemeClr val="tx1"/>
                </a:solidFill>
                <a:latin typeface="F37 Ginger" pitchFamily="2" charset="77"/>
                <a:ea typeface="+mn-ea"/>
                <a:cs typeface="+mn-cs"/>
              </a:defRPr>
            </a:lvl1pPr>
            <a:lvl2pPr marL="609585" indent="0" algn="l" defTabSz="755934" rtl="0" eaLnBrk="1" latinLnBrk="0" hangingPunct="1">
              <a:lnSpc>
                <a:spcPct val="90000"/>
              </a:lnSpc>
              <a:spcBef>
                <a:spcPts val="413"/>
              </a:spcBef>
              <a:buFont typeface="Arial" panose="020B0604020202020204" pitchFamily="34" charset="0"/>
              <a:buNone/>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algn="ctr"/>
            <a:r>
              <a:rPr lang="en-GB" sz="800" spc="100" dirty="0">
                <a:solidFill>
                  <a:srgbClr val="2D2D2D"/>
                </a:solidFill>
              </a:rPr>
              <a:t>FUNDRAISER HOW TO SERIES</a:t>
            </a:r>
          </a:p>
        </p:txBody>
      </p:sp>
      <p:sp>
        <p:nvSpPr>
          <p:cNvPr id="6" name="Text Placeholder 1">
            <a:extLst>
              <a:ext uri="{FF2B5EF4-FFF2-40B4-BE49-F238E27FC236}">
                <a16:creationId xmlns:a16="http://schemas.microsoft.com/office/drawing/2014/main" id="{FA8B8F1F-A1E8-A87E-E528-2C8D005D4FD9}"/>
              </a:ext>
            </a:extLst>
          </p:cNvPr>
          <p:cNvSpPr txBox="1">
            <a:spLocks/>
          </p:cNvSpPr>
          <p:nvPr userDrawn="1"/>
        </p:nvSpPr>
        <p:spPr>
          <a:xfrm>
            <a:off x="539750" y="9952747"/>
            <a:ext cx="2488657"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2000" b="1" i="0" dirty="0" err="1">
                <a:solidFill>
                  <a:srgbClr val="ED002D"/>
                </a:solidFill>
                <a:latin typeface="F37 Ginger" pitchFamily="2" charset="77"/>
              </a:rPr>
              <a:t>bh</a:t>
            </a:r>
            <a:r>
              <a:rPr lang="en-US" sz="2000" b="1" i="0" spc="-150" dirty="0" err="1">
                <a:solidFill>
                  <a:srgbClr val="ED002D"/>
                </a:solidFill>
                <a:latin typeface="F37 Ginger" pitchFamily="2" charset="77"/>
              </a:rPr>
              <a:t>f.</a:t>
            </a:r>
            <a:r>
              <a:rPr lang="en-US" sz="2000" b="1" i="0" dirty="0" err="1">
                <a:solidFill>
                  <a:srgbClr val="ED002D"/>
                </a:solidFill>
                <a:latin typeface="F37 Ginger" pitchFamily="2" charset="77"/>
              </a:rPr>
              <a:t>or</a:t>
            </a:r>
            <a:r>
              <a:rPr lang="en-US" sz="2000" b="1" i="0" spc="-150" dirty="0" err="1">
                <a:solidFill>
                  <a:srgbClr val="ED002D"/>
                </a:solidFill>
                <a:latin typeface="F37 Ginger" pitchFamily="2" charset="77"/>
              </a:rPr>
              <a:t>g.</a:t>
            </a:r>
            <a:r>
              <a:rPr lang="en-US" sz="2000" b="1" i="0" dirty="0" err="1">
                <a:solidFill>
                  <a:srgbClr val="ED002D"/>
                </a:solidFill>
                <a:latin typeface="F37 Ginger" pitchFamily="2" charset="77"/>
              </a:rPr>
              <a:t>uk</a:t>
            </a:r>
            <a:endParaRPr lang="en-US" sz="2000" b="1" i="0" dirty="0">
              <a:solidFill>
                <a:srgbClr val="ED002D"/>
              </a:solidFill>
              <a:latin typeface="F37 Ginger" pitchFamily="2" charset="77"/>
            </a:endParaRPr>
          </a:p>
        </p:txBody>
      </p:sp>
      <p:pic>
        <p:nvPicPr>
          <p:cNvPr id="7" name="Picture 6">
            <a:extLst>
              <a:ext uri="{FF2B5EF4-FFF2-40B4-BE49-F238E27FC236}">
                <a16:creationId xmlns:a16="http://schemas.microsoft.com/office/drawing/2014/main" id="{6C816E65-AAEF-17C5-32D1-DC63AA9BE0E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731382" y="10311158"/>
            <a:ext cx="847196" cy="256983"/>
          </a:xfrm>
          <a:prstGeom prst="rect">
            <a:avLst/>
          </a:prstGeom>
        </p:spPr>
      </p:pic>
    </p:spTree>
    <p:extLst>
      <p:ext uri="{BB962C8B-B14F-4D97-AF65-F5344CB8AC3E}">
        <p14:creationId xmlns:p14="http://schemas.microsoft.com/office/powerpoint/2010/main" val="513996170"/>
      </p:ext>
    </p:extLst>
  </p:cSld>
  <p:clrMapOvr>
    <a:masterClrMapping/>
  </p:clrMapOvr>
  <p:extLst>
    <p:ext uri="{DCECCB84-F9BA-43D5-87BE-67443E8EF086}">
      <p15:sldGuideLst xmlns:p15="http://schemas.microsoft.com/office/powerpoint/2012/main">
        <p15:guide id="1" orient="horz" pos="1326" userDrawn="1">
          <p15:clr>
            <a:srgbClr val="FBAE40"/>
          </p15:clr>
        </p15:guide>
        <p15:guide id="2" pos="340" userDrawn="1">
          <p15:clr>
            <a:srgbClr val="FBAE40"/>
          </p15:clr>
        </p15:guide>
        <p15:guide id="3" pos="4422" userDrawn="1">
          <p15:clr>
            <a:srgbClr val="FBAE40"/>
          </p15:clr>
        </p15:guide>
        <p15:guide id="4" orient="horz" pos="6316" userDrawn="1">
          <p15:clr>
            <a:srgbClr val="FBAE40"/>
          </p15:clr>
        </p15:guide>
        <p15:guide id="5" pos="2313" userDrawn="1">
          <p15:clr>
            <a:srgbClr val="FBAE40"/>
          </p15:clr>
        </p15:guide>
        <p15:guide id="6" pos="2449" userDrawn="1">
          <p15:clr>
            <a:srgbClr val="FBAE40"/>
          </p15:clr>
        </p15:guide>
        <p15:guide id="7" pos="408" userDrawn="1">
          <p15:clr>
            <a:srgbClr val="FBAE40"/>
          </p15:clr>
        </p15:guide>
        <p15:guide id="8" pos="2222" userDrawn="1">
          <p15:clr>
            <a:srgbClr val="FBAE40"/>
          </p15:clr>
        </p15:guide>
        <p15:guide id="9" pos="2540" userDrawn="1">
          <p15:clr>
            <a:srgbClr val="FBAE40"/>
          </p15:clr>
        </p15:guide>
        <p15:guide id="10" pos="433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3_key_facts_1">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576F9E7B-01B1-94EE-AD9A-24691F049609}"/>
              </a:ext>
            </a:extLst>
          </p:cNvPr>
          <p:cNvSpPr/>
          <p:nvPr userDrawn="1"/>
        </p:nvSpPr>
        <p:spPr>
          <a:xfrm>
            <a:off x="4192221" y="3179908"/>
            <a:ext cx="3077737" cy="307773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3307182"/>
      </p:ext>
    </p:extLst>
  </p:cSld>
  <p:clrMapOvr>
    <a:masterClrMapping/>
  </p:clrMapOvr>
  <p:extLst>
    <p:ext uri="{DCECCB84-F9BA-43D5-87BE-67443E8EF086}">
      <p15:sldGuideLst xmlns:p15="http://schemas.microsoft.com/office/powerpoint/2012/main">
        <p15:guide id="1" orient="horz" pos="1326">
          <p15:clr>
            <a:srgbClr val="FBAE40"/>
          </p15:clr>
        </p15:guide>
        <p15:guide id="2" pos="340">
          <p15:clr>
            <a:srgbClr val="FBAE40"/>
          </p15:clr>
        </p15:guide>
        <p15:guide id="3" pos="4422">
          <p15:clr>
            <a:srgbClr val="FBAE40"/>
          </p15:clr>
        </p15:guide>
        <p15:guide id="4" orient="horz" pos="6316">
          <p15:clr>
            <a:srgbClr val="FBAE40"/>
          </p15:clr>
        </p15:guide>
        <p15:guide id="5" pos="2313">
          <p15:clr>
            <a:srgbClr val="FBAE40"/>
          </p15:clr>
        </p15:guide>
        <p15:guide id="6" pos="2449">
          <p15:clr>
            <a:srgbClr val="FBAE40"/>
          </p15:clr>
        </p15:guide>
        <p15:guide id="7" pos="408" userDrawn="1">
          <p15:clr>
            <a:srgbClr val="FBAE40"/>
          </p15:clr>
        </p15:guide>
        <p15:guide id="8" pos="2245" userDrawn="1">
          <p15:clr>
            <a:srgbClr val="FBAE40"/>
          </p15:clr>
        </p15:guide>
        <p15:guide id="9" pos="2517" userDrawn="1">
          <p15:clr>
            <a:srgbClr val="FBAE40"/>
          </p15:clr>
        </p15:guide>
        <p15:guide id="10" pos="4354"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3475292"/>
      </p:ext>
    </p:extLst>
  </p:cSld>
  <p:clrMap bg1="lt1" tx1="dk1" bg2="lt2" tx2="dk2" accent1="accent1" accent2="accent2" accent3="accent3" accent4="accent4" accent5="accent5" accent6="accent6" hlink="hlink" folHlink="folHlink"/>
  <p:sldLayoutIdLst>
    <p:sldLayoutId id="2147483741" r:id="rId1"/>
    <p:sldLayoutId id="2147483742" r:id="rId2"/>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8.emf"/><Relationship Id="rId7" Type="http://schemas.openxmlformats.org/officeDocument/2006/relationships/image" Target="../media/image12.png"/><Relationship Id="rId2" Type="http://schemas.openxmlformats.org/officeDocument/2006/relationships/image" Target="../media/image7.emf"/><Relationship Id="rId1" Type="http://schemas.openxmlformats.org/officeDocument/2006/relationships/slideLayout" Target="../slideLayouts/slideLayout1.xml"/><Relationship Id="rId6" Type="http://schemas.openxmlformats.org/officeDocument/2006/relationships/image" Target="../media/image11.emf"/><Relationship Id="rId5" Type="http://schemas.openxmlformats.org/officeDocument/2006/relationships/image" Target="../media/image10.emf"/><Relationship Id="rId10" Type="http://schemas.openxmlformats.org/officeDocument/2006/relationships/image" Target="../media/image13.png"/><Relationship Id="rId4" Type="http://schemas.openxmlformats.org/officeDocument/2006/relationships/image" Target="../media/image9.emf"/><Relationship Id="rId9" Type="http://schemas.openxmlformats.org/officeDocument/2006/relationships/customXml" Target="../ink/ink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48632F6E-D933-A4B2-C0CD-1BFF39250313}"/>
              </a:ext>
            </a:extLst>
          </p:cNvPr>
          <p:cNvSpPr txBox="1">
            <a:spLocks/>
          </p:cNvSpPr>
          <p:nvPr/>
        </p:nvSpPr>
        <p:spPr>
          <a:xfrm>
            <a:off x="400187" y="595686"/>
            <a:ext cx="5948761" cy="1066053"/>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buFont typeface="Arial" panose="020B0604020202020204" pitchFamily="34" charset="0"/>
              <a:buNone/>
            </a:pPr>
            <a:r>
              <a:rPr lang="en-US" sz="4000" b="1" dirty="0">
                <a:solidFill>
                  <a:srgbClr val="ED002D"/>
                </a:solidFill>
                <a:latin typeface="BHF Beats Bold" pitchFamily="2" charset="77"/>
              </a:rPr>
              <a:t>How to </a:t>
            </a:r>
            <a:r>
              <a:rPr lang="en-US" sz="4000" b="1" dirty="0" err="1">
                <a:solidFill>
                  <a:srgbClr val="ED002D"/>
                </a:solidFill>
                <a:latin typeface="BHF Beats Bold" pitchFamily="2" charset="77"/>
              </a:rPr>
              <a:t>organise</a:t>
            </a:r>
            <a:r>
              <a:rPr lang="en-US" sz="4000" b="1" dirty="0">
                <a:solidFill>
                  <a:srgbClr val="ED002D"/>
                </a:solidFill>
                <a:latin typeface="BHF Beats Bold" pitchFamily="2" charset="77"/>
              </a:rPr>
              <a:t>  </a:t>
            </a:r>
            <a:br>
              <a:rPr lang="en-US" sz="4000" b="1" dirty="0">
                <a:solidFill>
                  <a:srgbClr val="ED002D"/>
                </a:solidFill>
                <a:latin typeface="BHF Beats Bold" pitchFamily="2" charset="77"/>
              </a:rPr>
            </a:br>
            <a:r>
              <a:rPr lang="en-US" sz="4000" b="1" dirty="0">
                <a:solidFill>
                  <a:srgbClr val="ED002D"/>
                </a:solidFill>
                <a:latin typeface="BHF Beats Bold" pitchFamily="2" charset="77"/>
              </a:rPr>
              <a:t>an afternoon tea party</a:t>
            </a:r>
          </a:p>
        </p:txBody>
      </p:sp>
      <p:sp>
        <p:nvSpPr>
          <p:cNvPr id="5" name="Rounded Rectangle 4">
            <a:extLst>
              <a:ext uri="{FF2B5EF4-FFF2-40B4-BE49-F238E27FC236}">
                <a16:creationId xmlns:a16="http://schemas.microsoft.com/office/drawing/2014/main" id="{537135FF-3C33-668B-C1AA-670C7CDA3DD5}"/>
              </a:ext>
            </a:extLst>
          </p:cNvPr>
          <p:cNvSpPr/>
          <p:nvPr/>
        </p:nvSpPr>
        <p:spPr>
          <a:xfrm>
            <a:off x="400187" y="1844479"/>
            <a:ext cx="6766471" cy="1066053"/>
          </a:xfrm>
          <a:prstGeom prst="roundRect">
            <a:avLst>
              <a:gd name="adj" fmla="val 8968"/>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1">
            <a:extLst>
              <a:ext uri="{FF2B5EF4-FFF2-40B4-BE49-F238E27FC236}">
                <a16:creationId xmlns:a16="http://schemas.microsoft.com/office/drawing/2014/main" id="{B4336F8D-F8A8-7D02-844F-E6B69652BD64}"/>
              </a:ext>
            </a:extLst>
          </p:cNvPr>
          <p:cNvSpPr txBox="1">
            <a:spLocks/>
          </p:cNvSpPr>
          <p:nvPr/>
        </p:nvSpPr>
        <p:spPr>
          <a:xfrm>
            <a:off x="500396" y="1926928"/>
            <a:ext cx="6666262" cy="843826"/>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400" b="1" dirty="0">
                <a:solidFill>
                  <a:srgbClr val="2D2D2D"/>
                </a:solidFill>
                <a:latin typeface="F37 Ginger" pitchFamily="2" charset="77"/>
              </a:rPr>
              <a:t>Tea parties and coffee mornings are a wonderful opportunity to get your colleagues or wider community (clients, customers, suppliers and visitors) together to catch up. They are easy to </a:t>
            </a:r>
            <a:r>
              <a:rPr lang="en-US" sz="1400" b="1" dirty="0" err="1">
                <a:solidFill>
                  <a:srgbClr val="2D2D2D"/>
                </a:solidFill>
                <a:latin typeface="F37 Ginger" pitchFamily="2" charset="77"/>
              </a:rPr>
              <a:t>organise</a:t>
            </a:r>
            <a:r>
              <a:rPr lang="en-US" sz="1400" b="1" dirty="0">
                <a:solidFill>
                  <a:srgbClr val="2D2D2D"/>
                </a:solidFill>
                <a:latin typeface="F37 Ginger" pitchFamily="2" charset="77"/>
              </a:rPr>
              <a:t>, and a simple way to raise funds for lifesaving research. </a:t>
            </a:r>
          </a:p>
        </p:txBody>
      </p:sp>
      <p:sp>
        <p:nvSpPr>
          <p:cNvPr id="8" name="Rounded Rectangle 7">
            <a:extLst>
              <a:ext uri="{FF2B5EF4-FFF2-40B4-BE49-F238E27FC236}">
                <a16:creationId xmlns:a16="http://schemas.microsoft.com/office/drawing/2014/main" id="{B6CD3955-FDA9-6255-84AF-7E582E8B875C}"/>
              </a:ext>
            </a:extLst>
          </p:cNvPr>
          <p:cNvSpPr/>
          <p:nvPr/>
        </p:nvSpPr>
        <p:spPr>
          <a:xfrm>
            <a:off x="400188" y="3084556"/>
            <a:ext cx="3116721" cy="6425305"/>
          </a:xfrm>
          <a:prstGeom prst="roundRect">
            <a:avLst>
              <a:gd name="adj" fmla="val 4145"/>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1">
            <a:extLst>
              <a:ext uri="{FF2B5EF4-FFF2-40B4-BE49-F238E27FC236}">
                <a16:creationId xmlns:a16="http://schemas.microsoft.com/office/drawing/2014/main" id="{6697794E-87A8-F0A3-3B35-DC560BD2D9E0}"/>
              </a:ext>
            </a:extLst>
          </p:cNvPr>
          <p:cNvSpPr txBox="1">
            <a:spLocks/>
          </p:cNvSpPr>
          <p:nvPr/>
        </p:nvSpPr>
        <p:spPr>
          <a:xfrm>
            <a:off x="1085098" y="3229635"/>
            <a:ext cx="2187141"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600" b="1" dirty="0">
                <a:solidFill>
                  <a:srgbClr val="ED002D"/>
                </a:solidFill>
                <a:latin typeface="F37 Ginger" pitchFamily="2" charset="77"/>
              </a:rPr>
              <a:t>Before your event </a:t>
            </a:r>
          </a:p>
        </p:txBody>
      </p:sp>
      <p:sp>
        <p:nvSpPr>
          <p:cNvPr id="10" name="Text Placeholder 1">
            <a:extLst>
              <a:ext uri="{FF2B5EF4-FFF2-40B4-BE49-F238E27FC236}">
                <a16:creationId xmlns:a16="http://schemas.microsoft.com/office/drawing/2014/main" id="{B29D5BB7-417A-883F-91FF-80158176B3EB}"/>
              </a:ext>
            </a:extLst>
          </p:cNvPr>
          <p:cNvSpPr txBox="1">
            <a:spLocks/>
          </p:cNvSpPr>
          <p:nvPr/>
        </p:nvSpPr>
        <p:spPr>
          <a:xfrm>
            <a:off x="400187" y="3729618"/>
            <a:ext cx="3117600" cy="5994515"/>
          </a:xfrm>
          <a:prstGeom prst="rect">
            <a:avLst/>
          </a:prstGeom>
        </p:spPr>
        <p:txBody>
          <a:bodyPr lIns="108000" tIns="0" rIns="7200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spcBef>
                <a:spcPts val="600"/>
              </a:spcBef>
              <a:buFont typeface="Arial" panose="020B0604020202020204" pitchFamily="34" charset="0"/>
              <a:buNone/>
            </a:pPr>
            <a:r>
              <a:rPr lang="en-US" sz="1200" b="1" dirty="0">
                <a:solidFill>
                  <a:schemeClr val="tx1">
                    <a:lumMod val="85000"/>
                    <a:lumOff val="15000"/>
                  </a:schemeClr>
                </a:solidFill>
                <a:latin typeface="F37 Ginger" pitchFamily="2" charset="77"/>
              </a:rPr>
              <a:t>Venue: </a:t>
            </a:r>
            <a:r>
              <a:rPr lang="en-US" sz="1200" dirty="0">
                <a:solidFill>
                  <a:schemeClr val="tx1">
                    <a:lumMod val="85000"/>
                    <a:lumOff val="15000"/>
                  </a:schemeClr>
                </a:solidFill>
                <a:latin typeface="F37 Ginger" pitchFamily="2" charset="77"/>
              </a:rPr>
              <a:t>Any space that is big enough to set up your tea party table and host your </a:t>
            </a:r>
            <a:r>
              <a:rPr lang="en-US" sz="1200" dirty="0">
                <a:solidFill>
                  <a:schemeClr val="tx1">
                    <a:lumMod val="85000"/>
                    <a:lumOff val="15000"/>
                  </a:schemeClr>
                </a:solidFill>
                <a:latin typeface="F37 Ginger Light" pitchFamily="2" charset="77"/>
              </a:rPr>
              <a:t>colleagues. Just make sure it is accessible and safe </a:t>
            </a:r>
            <a:r>
              <a:rPr lang="en-GB" sz="1200" u="none" strike="noStrike" dirty="0">
                <a:solidFill>
                  <a:srgbClr val="444444"/>
                </a:solidFill>
                <a:effectLst/>
                <a:latin typeface="F37 Ginger Light" pitchFamily="2" charset="77"/>
              </a:rPr>
              <a:t>and that you have the relevant health and safety documentation</a:t>
            </a:r>
            <a:r>
              <a:rPr lang="en-US" sz="1200" dirty="0">
                <a:solidFill>
                  <a:schemeClr val="tx1">
                    <a:lumMod val="85000"/>
                    <a:lumOff val="15000"/>
                  </a:schemeClr>
                </a:solidFill>
                <a:latin typeface="F37 Ginger Light" pitchFamily="2" charset="77"/>
              </a:rPr>
              <a:t>.</a:t>
            </a:r>
          </a:p>
          <a:p>
            <a:pPr marL="0" indent="0">
              <a:lnSpc>
                <a:spcPct val="100000"/>
              </a:lnSpc>
              <a:spcBef>
                <a:spcPts val="600"/>
              </a:spcBef>
              <a:buFont typeface="Arial" panose="020B0604020202020204" pitchFamily="34" charset="0"/>
              <a:buNone/>
            </a:pPr>
            <a:r>
              <a:rPr lang="en-US" sz="1200" b="1" dirty="0">
                <a:solidFill>
                  <a:schemeClr val="tx1">
                    <a:lumMod val="85000"/>
                    <a:lumOff val="15000"/>
                  </a:schemeClr>
                </a:solidFill>
                <a:latin typeface="F37 Ginger" pitchFamily="2" charset="77"/>
              </a:rPr>
              <a:t>Timing: </a:t>
            </a:r>
            <a:r>
              <a:rPr lang="en-US" sz="1200" dirty="0">
                <a:solidFill>
                  <a:schemeClr val="tx1">
                    <a:lumMod val="85000"/>
                    <a:lumOff val="15000"/>
                  </a:schemeClr>
                </a:solidFill>
                <a:latin typeface="F37 Ginger" pitchFamily="2" charset="77"/>
              </a:rPr>
              <a:t>Think about the best time to catch colleagues in the office. Which days are most people around? Depending on who you plan to invite to your fundraiser, think carefully about the event date.</a:t>
            </a:r>
          </a:p>
          <a:p>
            <a:pPr marL="0" indent="0">
              <a:lnSpc>
                <a:spcPct val="100000"/>
              </a:lnSpc>
              <a:spcBef>
                <a:spcPts val="600"/>
              </a:spcBef>
              <a:buFont typeface="Arial" panose="020B0604020202020204" pitchFamily="34" charset="0"/>
              <a:buNone/>
            </a:pPr>
            <a:r>
              <a:rPr lang="en-US" sz="1200" b="1" dirty="0">
                <a:solidFill>
                  <a:schemeClr val="tx1">
                    <a:lumMod val="85000"/>
                    <a:lumOff val="15000"/>
                  </a:schemeClr>
                </a:solidFill>
                <a:latin typeface="F37 Ginger" pitchFamily="2" charset="77"/>
              </a:rPr>
              <a:t>Ideas: </a:t>
            </a:r>
            <a:r>
              <a:rPr lang="en-US" sz="1200" dirty="0">
                <a:solidFill>
                  <a:schemeClr val="tx1">
                    <a:lumMod val="85000"/>
                    <a:lumOff val="15000"/>
                  </a:schemeClr>
                </a:solidFill>
                <a:latin typeface="F37 Ginger" pitchFamily="2" charset="77"/>
              </a:rPr>
              <a:t>Get creative to make the most of your fundraiser. You could decorate the space red, or go for a vintage style tea party to get everyone excited. </a:t>
            </a:r>
          </a:p>
          <a:p>
            <a:pPr marL="0" indent="0">
              <a:lnSpc>
                <a:spcPct val="100000"/>
              </a:lnSpc>
              <a:spcBef>
                <a:spcPts val="600"/>
              </a:spcBef>
              <a:buFont typeface="Arial" panose="020B0604020202020204" pitchFamily="34" charset="0"/>
              <a:buNone/>
            </a:pPr>
            <a:r>
              <a:rPr lang="en-US" sz="1200" b="1" dirty="0">
                <a:solidFill>
                  <a:schemeClr val="tx1">
                    <a:lumMod val="85000"/>
                    <a:lumOff val="15000"/>
                  </a:schemeClr>
                </a:solidFill>
                <a:latin typeface="F37 Ginger" pitchFamily="2" charset="77"/>
              </a:rPr>
              <a:t>Promotion: </a:t>
            </a:r>
            <a:r>
              <a:rPr lang="en-US" sz="1200" dirty="0">
                <a:solidFill>
                  <a:schemeClr val="tx1">
                    <a:lumMod val="85000"/>
                    <a:lumOff val="15000"/>
                  </a:schemeClr>
                </a:solidFill>
                <a:latin typeface="F37 Ginger" pitchFamily="2" charset="77"/>
              </a:rPr>
              <a:t>Shout about what you are doing on social media, your intranet or internal newsletters, put posters up on </a:t>
            </a:r>
            <a:br>
              <a:rPr lang="en-US" sz="1200" dirty="0">
                <a:solidFill>
                  <a:schemeClr val="tx1">
                    <a:lumMod val="85000"/>
                    <a:lumOff val="15000"/>
                  </a:schemeClr>
                </a:solidFill>
                <a:latin typeface="F37 Ginger" pitchFamily="2" charset="77"/>
              </a:rPr>
            </a:br>
            <a:r>
              <a:rPr lang="en-US" sz="1200" dirty="0">
                <a:solidFill>
                  <a:schemeClr val="tx1">
                    <a:lumMod val="85000"/>
                    <a:lumOff val="15000"/>
                  </a:schemeClr>
                </a:solidFill>
                <a:latin typeface="F37 Ginger" pitchFamily="2" charset="77"/>
              </a:rPr>
              <a:t>the work notice board and get plenty of people to share through word of mouth. </a:t>
            </a:r>
          </a:p>
          <a:p>
            <a:pPr marL="0" indent="0">
              <a:lnSpc>
                <a:spcPct val="100000"/>
              </a:lnSpc>
              <a:spcBef>
                <a:spcPts val="600"/>
              </a:spcBef>
              <a:buFont typeface="Arial" panose="020B0604020202020204" pitchFamily="34" charset="0"/>
              <a:buNone/>
            </a:pPr>
            <a:r>
              <a:rPr lang="en-US" sz="1200" b="1" dirty="0">
                <a:solidFill>
                  <a:schemeClr val="tx1">
                    <a:lumMod val="85000"/>
                    <a:lumOff val="15000"/>
                  </a:schemeClr>
                </a:solidFill>
                <a:latin typeface="F37 Ginger" pitchFamily="2" charset="77"/>
              </a:rPr>
              <a:t>Raising funds: </a:t>
            </a:r>
            <a:r>
              <a:rPr lang="en-US" sz="1200" dirty="0">
                <a:solidFill>
                  <a:schemeClr val="tx1">
                    <a:lumMod val="85000"/>
                    <a:lumOff val="15000"/>
                  </a:schemeClr>
                </a:solidFill>
                <a:latin typeface="F37 Ginger" pitchFamily="2" charset="77"/>
              </a:rPr>
              <a:t>Think about how people will pay for the goodies. You can also invite them to make a donation to the charity. You might want to set up a JustGiving page before the event, in preparation for accepting donations. </a:t>
            </a:r>
            <a:r>
              <a:rPr lang="en-GB" sz="1200" u="none" strike="noStrike" dirty="0">
                <a:solidFill>
                  <a:srgbClr val="444444"/>
                </a:solidFill>
                <a:effectLst/>
                <a:latin typeface="F37 Ginger Light" pitchFamily="2" charset="77"/>
              </a:rPr>
              <a:t>Speak to someone in your organisation for assistance or about any regulations you may need to follow</a:t>
            </a:r>
            <a:r>
              <a:rPr lang="en-US" sz="1200" dirty="0">
                <a:solidFill>
                  <a:schemeClr val="tx1">
                    <a:lumMod val="85000"/>
                    <a:lumOff val="15000"/>
                  </a:schemeClr>
                </a:solidFill>
                <a:latin typeface="F37 Ginger Light" pitchFamily="2" charset="77"/>
              </a:rPr>
              <a:t>.</a:t>
            </a:r>
          </a:p>
        </p:txBody>
      </p:sp>
      <p:sp>
        <p:nvSpPr>
          <p:cNvPr id="11" name="Rounded Rectangle 10">
            <a:extLst>
              <a:ext uri="{FF2B5EF4-FFF2-40B4-BE49-F238E27FC236}">
                <a16:creationId xmlns:a16="http://schemas.microsoft.com/office/drawing/2014/main" id="{41F339AB-1F26-7669-46B2-A815F615F533}"/>
              </a:ext>
            </a:extLst>
          </p:cNvPr>
          <p:cNvSpPr/>
          <p:nvPr/>
        </p:nvSpPr>
        <p:spPr>
          <a:xfrm>
            <a:off x="3744637" y="3084558"/>
            <a:ext cx="3422022" cy="3205994"/>
          </a:xfrm>
          <a:prstGeom prst="roundRect">
            <a:avLst>
              <a:gd name="adj" fmla="val 3341"/>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
            <a:extLst>
              <a:ext uri="{FF2B5EF4-FFF2-40B4-BE49-F238E27FC236}">
                <a16:creationId xmlns:a16="http://schemas.microsoft.com/office/drawing/2014/main" id="{C0F91BB2-6781-8144-004E-DC08B7E48FB6}"/>
              </a:ext>
            </a:extLst>
          </p:cNvPr>
          <p:cNvSpPr txBox="1">
            <a:spLocks/>
          </p:cNvSpPr>
          <p:nvPr/>
        </p:nvSpPr>
        <p:spPr>
          <a:xfrm>
            <a:off x="4442073" y="3229635"/>
            <a:ext cx="2224719"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600" b="1" dirty="0">
                <a:solidFill>
                  <a:srgbClr val="ED002D"/>
                </a:solidFill>
                <a:latin typeface="F37 Ginger" pitchFamily="2" charset="77"/>
              </a:rPr>
              <a:t>During your event </a:t>
            </a:r>
          </a:p>
        </p:txBody>
      </p:sp>
      <p:sp>
        <p:nvSpPr>
          <p:cNvPr id="13" name="Text Placeholder 1">
            <a:extLst>
              <a:ext uri="{FF2B5EF4-FFF2-40B4-BE49-F238E27FC236}">
                <a16:creationId xmlns:a16="http://schemas.microsoft.com/office/drawing/2014/main" id="{D37899F6-D388-FEBB-5698-E9A08EF718EE}"/>
              </a:ext>
            </a:extLst>
          </p:cNvPr>
          <p:cNvSpPr txBox="1">
            <a:spLocks/>
          </p:cNvSpPr>
          <p:nvPr/>
        </p:nvSpPr>
        <p:spPr>
          <a:xfrm>
            <a:off x="3744637" y="3665821"/>
            <a:ext cx="3422022" cy="2568044"/>
          </a:xfrm>
          <a:prstGeom prst="rect">
            <a:avLst/>
          </a:prstGeom>
        </p:spPr>
        <p:txBody>
          <a:bodyPr lIns="108000" tIns="0" rIns="7200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spcBef>
                <a:spcPts val="600"/>
              </a:spcBef>
              <a:buFont typeface="Arial" panose="020B0604020202020204" pitchFamily="34" charset="0"/>
              <a:buNone/>
            </a:pPr>
            <a:r>
              <a:rPr lang="en-US" sz="1200" b="1" dirty="0">
                <a:solidFill>
                  <a:schemeClr val="tx1">
                    <a:lumMod val="85000"/>
                    <a:lumOff val="15000"/>
                  </a:schemeClr>
                </a:solidFill>
                <a:latin typeface="F37 Ginger" pitchFamily="2" charset="77"/>
              </a:rPr>
              <a:t>Inspire: </a:t>
            </a:r>
            <a:r>
              <a:rPr lang="en-US" sz="1200" dirty="0">
                <a:solidFill>
                  <a:schemeClr val="tx1">
                    <a:lumMod val="85000"/>
                    <a:lumOff val="15000"/>
                  </a:schemeClr>
                </a:solidFill>
                <a:latin typeface="F37 Ginger" pitchFamily="2" charset="77"/>
              </a:rPr>
              <a:t>Plan the right moment during the event to say a few words about heart and circulatory diseases and British Heart Foundation (BHF)’s work. Maybe share your highlights of the partnership so far. If you have access to a whiteboard or screen, share BHF videos from our website. The aim is to make sure your guests understand the difference their support makes.  </a:t>
            </a:r>
          </a:p>
          <a:p>
            <a:pPr marL="0" indent="0">
              <a:lnSpc>
                <a:spcPct val="100000"/>
              </a:lnSpc>
              <a:spcBef>
                <a:spcPts val="600"/>
              </a:spcBef>
              <a:buFont typeface="Arial" panose="020B0604020202020204" pitchFamily="34" charset="0"/>
              <a:buNone/>
            </a:pPr>
            <a:r>
              <a:rPr lang="en-US" sz="1200" b="1" dirty="0">
                <a:solidFill>
                  <a:schemeClr val="tx1">
                    <a:lumMod val="85000"/>
                    <a:lumOff val="15000"/>
                  </a:schemeClr>
                </a:solidFill>
                <a:latin typeface="F37 Ginger" pitchFamily="2" charset="77"/>
              </a:rPr>
              <a:t>Fundraise: </a:t>
            </a:r>
            <a:r>
              <a:rPr lang="en-US" sz="1200" dirty="0">
                <a:solidFill>
                  <a:schemeClr val="tx1">
                    <a:lumMod val="85000"/>
                    <a:lumOff val="15000"/>
                  </a:schemeClr>
                </a:solidFill>
                <a:latin typeface="F37 Ginger" pitchFamily="2" charset="77"/>
              </a:rPr>
              <a:t>Consider holding a raffle to </a:t>
            </a:r>
            <a:r>
              <a:rPr lang="en-US" sz="1200" dirty="0" err="1">
                <a:solidFill>
                  <a:schemeClr val="tx1">
                    <a:lumMod val="85000"/>
                    <a:lumOff val="15000"/>
                  </a:schemeClr>
                </a:solidFill>
                <a:latin typeface="F37 Ginger" pitchFamily="2" charset="77"/>
              </a:rPr>
              <a:t>maximise</a:t>
            </a:r>
            <a:r>
              <a:rPr lang="en-US" sz="1200" dirty="0">
                <a:solidFill>
                  <a:schemeClr val="tx1">
                    <a:lumMod val="85000"/>
                    <a:lumOff val="15000"/>
                  </a:schemeClr>
                </a:solidFill>
                <a:latin typeface="F37 Ginger" pitchFamily="2" charset="77"/>
              </a:rPr>
              <a:t> fundraising potential. Please note that we can't claim Gift Aid on the price of raffle tickets, but we can on top-up donations.</a:t>
            </a:r>
          </a:p>
        </p:txBody>
      </p:sp>
      <p:sp>
        <p:nvSpPr>
          <p:cNvPr id="14" name="Rounded Rectangle 13">
            <a:extLst>
              <a:ext uri="{FF2B5EF4-FFF2-40B4-BE49-F238E27FC236}">
                <a16:creationId xmlns:a16="http://schemas.microsoft.com/office/drawing/2014/main" id="{B28E3101-03FA-FE86-C4AA-59ACE8B2C6A6}"/>
              </a:ext>
            </a:extLst>
          </p:cNvPr>
          <p:cNvSpPr/>
          <p:nvPr/>
        </p:nvSpPr>
        <p:spPr>
          <a:xfrm>
            <a:off x="3744637" y="6467111"/>
            <a:ext cx="3422022" cy="3042750"/>
          </a:xfrm>
          <a:prstGeom prst="roundRect">
            <a:avLst>
              <a:gd name="adj" fmla="val 3341"/>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1">
            <a:extLst>
              <a:ext uri="{FF2B5EF4-FFF2-40B4-BE49-F238E27FC236}">
                <a16:creationId xmlns:a16="http://schemas.microsoft.com/office/drawing/2014/main" id="{1B0769CA-68D7-1AFE-9D6A-B8FD9FB9014E}"/>
              </a:ext>
            </a:extLst>
          </p:cNvPr>
          <p:cNvSpPr txBox="1">
            <a:spLocks/>
          </p:cNvSpPr>
          <p:nvPr/>
        </p:nvSpPr>
        <p:spPr>
          <a:xfrm>
            <a:off x="4442073" y="6618760"/>
            <a:ext cx="2224719"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600" b="1" dirty="0">
                <a:solidFill>
                  <a:srgbClr val="ED002D"/>
                </a:solidFill>
                <a:latin typeface="F37 Ginger" pitchFamily="2" charset="77"/>
              </a:rPr>
              <a:t>After your event </a:t>
            </a:r>
          </a:p>
        </p:txBody>
      </p:sp>
      <p:sp>
        <p:nvSpPr>
          <p:cNvPr id="16" name="Text Placeholder 1">
            <a:extLst>
              <a:ext uri="{FF2B5EF4-FFF2-40B4-BE49-F238E27FC236}">
                <a16:creationId xmlns:a16="http://schemas.microsoft.com/office/drawing/2014/main" id="{DA863FB2-5CF9-5A79-A5F7-C223935DB3CC}"/>
              </a:ext>
            </a:extLst>
          </p:cNvPr>
          <p:cNvSpPr txBox="1">
            <a:spLocks/>
          </p:cNvSpPr>
          <p:nvPr/>
        </p:nvSpPr>
        <p:spPr>
          <a:xfrm>
            <a:off x="3744636" y="7118744"/>
            <a:ext cx="3296244" cy="2342372"/>
          </a:xfrm>
          <a:prstGeom prst="rect">
            <a:avLst/>
          </a:prstGeom>
        </p:spPr>
        <p:txBody>
          <a:bodyPr lIns="108000" tIns="0" rIns="7200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spcBef>
                <a:spcPts val="600"/>
              </a:spcBef>
              <a:buFont typeface="Arial" panose="020B0604020202020204" pitchFamily="34" charset="0"/>
              <a:buNone/>
            </a:pPr>
            <a:r>
              <a:rPr lang="en-US" sz="1200" b="1" dirty="0">
                <a:solidFill>
                  <a:schemeClr val="tx1">
                    <a:lumMod val="85000"/>
                    <a:lumOff val="15000"/>
                  </a:schemeClr>
                </a:solidFill>
                <a:latin typeface="F37 Ginger" pitchFamily="2" charset="77"/>
              </a:rPr>
              <a:t>Banking:</a:t>
            </a:r>
            <a:r>
              <a:rPr lang="en-US" sz="1200" dirty="0">
                <a:solidFill>
                  <a:schemeClr val="tx1">
                    <a:lumMod val="85000"/>
                    <a:lumOff val="15000"/>
                  </a:schemeClr>
                </a:solidFill>
                <a:latin typeface="F37 Ginger" pitchFamily="2" charset="77"/>
              </a:rPr>
              <a:t> If you have cash on the day, make sure you count, record and bank the money as soon as possible.. Share responsibility for this with at least one other person. Please see our Handling Cash Guide. Funds from JustGiving pages are automatically sent to the charity.</a:t>
            </a:r>
          </a:p>
          <a:p>
            <a:pPr marL="0" indent="0">
              <a:lnSpc>
                <a:spcPct val="100000"/>
              </a:lnSpc>
              <a:spcBef>
                <a:spcPts val="600"/>
              </a:spcBef>
              <a:buFont typeface="Arial" panose="020B0604020202020204" pitchFamily="34" charset="0"/>
              <a:buNone/>
            </a:pPr>
            <a:r>
              <a:rPr lang="en-US" sz="1200" b="1" dirty="0">
                <a:solidFill>
                  <a:schemeClr val="tx1">
                    <a:lumMod val="85000"/>
                    <a:lumOff val="15000"/>
                  </a:schemeClr>
                </a:solidFill>
                <a:latin typeface="F37 Ginger" pitchFamily="2" charset="77"/>
              </a:rPr>
              <a:t>Thanking: </a:t>
            </a:r>
            <a:r>
              <a:rPr lang="en-US" sz="1200" dirty="0">
                <a:solidFill>
                  <a:schemeClr val="tx1">
                    <a:lumMod val="85000"/>
                    <a:lumOff val="15000"/>
                  </a:schemeClr>
                </a:solidFill>
                <a:latin typeface="F37 Ginger" pitchFamily="2" charset="77"/>
              </a:rPr>
              <a:t>Remember to follow up with guests, sponsors, and volunteers to thank them and let them know how much was raised to help fund lifesaving research.  </a:t>
            </a:r>
          </a:p>
          <a:p>
            <a:pPr marL="0" indent="0">
              <a:lnSpc>
                <a:spcPct val="100000"/>
              </a:lnSpc>
              <a:spcBef>
                <a:spcPts val="600"/>
              </a:spcBef>
              <a:buFont typeface="Arial" panose="020B0604020202020204" pitchFamily="34" charset="0"/>
              <a:buNone/>
            </a:pPr>
            <a:endParaRPr lang="en-US" sz="1200" b="1" dirty="0">
              <a:solidFill>
                <a:schemeClr val="tx1">
                  <a:lumMod val="85000"/>
                  <a:lumOff val="15000"/>
                </a:schemeClr>
              </a:solidFill>
              <a:latin typeface="F37 Ginger" pitchFamily="2" charset="77"/>
            </a:endParaRPr>
          </a:p>
        </p:txBody>
      </p:sp>
      <p:pic>
        <p:nvPicPr>
          <p:cNvPr id="6" name="Picture 5" descr="A red line drawing of a drink&#10;&#10;Description automatically generated">
            <a:extLst>
              <a:ext uri="{FF2B5EF4-FFF2-40B4-BE49-F238E27FC236}">
                <a16:creationId xmlns:a16="http://schemas.microsoft.com/office/drawing/2014/main" id="{B1D7102A-D2AB-E048-93AD-8DD8D3F72A62}"/>
              </a:ext>
            </a:extLst>
          </p:cNvPr>
          <p:cNvPicPr>
            <a:picLocks noChangeAspect="1"/>
          </p:cNvPicPr>
          <p:nvPr/>
        </p:nvPicPr>
        <p:blipFill>
          <a:blip r:embed="rId2"/>
          <a:stretch>
            <a:fillRect/>
          </a:stretch>
        </p:blipFill>
        <p:spPr>
          <a:xfrm>
            <a:off x="3606588" y="6298253"/>
            <a:ext cx="783092" cy="783092"/>
          </a:xfrm>
          <a:prstGeom prst="rect">
            <a:avLst/>
          </a:prstGeom>
        </p:spPr>
      </p:pic>
      <p:pic>
        <p:nvPicPr>
          <p:cNvPr id="17" name="Picture 16" descr="A red line drawing of balloons and flags&#10;&#10;Description automatically generated">
            <a:extLst>
              <a:ext uri="{FF2B5EF4-FFF2-40B4-BE49-F238E27FC236}">
                <a16:creationId xmlns:a16="http://schemas.microsoft.com/office/drawing/2014/main" id="{F1971F4F-CDF0-08DE-7708-0DE3F0B8DF22}"/>
              </a:ext>
            </a:extLst>
          </p:cNvPr>
          <p:cNvPicPr>
            <a:picLocks noChangeAspect="1"/>
          </p:cNvPicPr>
          <p:nvPr/>
        </p:nvPicPr>
        <p:blipFill>
          <a:blip r:embed="rId3"/>
          <a:stretch>
            <a:fillRect/>
          </a:stretch>
        </p:blipFill>
        <p:spPr>
          <a:xfrm>
            <a:off x="3607716" y="2922775"/>
            <a:ext cx="784800" cy="784800"/>
          </a:xfrm>
          <a:prstGeom prst="rect">
            <a:avLst/>
          </a:prstGeom>
        </p:spPr>
      </p:pic>
      <p:pic>
        <p:nvPicPr>
          <p:cNvPr id="18" name="Picture 17" descr="A red and white circle with a tea bag in it&#10;&#10;Description automatically generated">
            <a:extLst>
              <a:ext uri="{FF2B5EF4-FFF2-40B4-BE49-F238E27FC236}">
                <a16:creationId xmlns:a16="http://schemas.microsoft.com/office/drawing/2014/main" id="{2FFF5CA2-CBCA-502C-222F-BAE25C9CE9B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6224" y="2922775"/>
            <a:ext cx="784800" cy="784800"/>
          </a:xfrm>
          <a:prstGeom prst="rect">
            <a:avLst/>
          </a:prstGeom>
        </p:spPr>
      </p:pic>
    </p:spTree>
    <p:extLst>
      <p:ext uri="{BB962C8B-B14F-4D97-AF65-F5344CB8AC3E}">
        <p14:creationId xmlns:p14="http://schemas.microsoft.com/office/powerpoint/2010/main" val="2098798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BD9A000-6E9D-9BB2-FECB-1404F8E5191C}"/>
              </a:ext>
            </a:extLst>
          </p:cNvPr>
          <p:cNvPicPr>
            <a:picLocks noChangeAspect="1"/>
          </p:cNvPicPr>
          <p:nvPr/>
        </p:nvPicPr>
        <p:blipFill>
          <a:blip r:embed="rId2"/>
          <a:srcRect l="-8559" t="1" b="-13584"/>
          <a:stretch/>
        </p:blipFill>
        <p:spPr>
          <a:xfrm flipH="1">
            <a:off x="3866557" y="1953164"/>
            <a:ext cx="3300101" cy="2258899"/>
          </a:xfrm>
          <a:prstGeom prst="rect">
            <a:avLst/>
          </a:prstGeom>
        </p:spPr>
      </p:pic>
      <p:sp>
        <p:nvSpPr>
          <p:cNvPr id="34" name="Rounded Rectangle 33">
            <a:extLst>
              <a:ext uri="{FF2B5EF4-FFF2-40B4-BE49-F238E27FC236}">
                <a16:creationId xmlns:a16="http://schemas.microsoft.com/office/drawing/2014/main" id="{F826E9D8-37D4-97EA-519E-05F6AA07270C}"/>
              </a:ext>
            </a:extLst>
          </p:cNvPr>
          <p:cNvSpPr/>
          <p:nvPr/>
        </p:nvSpPr>
        <p:spPr>
          <a:xfrm>
            <a:off x="3744637" y="3927730"/>
            <a:ext cx="3422021" cy="3480297"/>
          </a:xfrm>
          <a:prstGeom prst="roundRect">
            <a:avLst>
              <a:gd name="adj" fmla="val 4145"/>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a:extLst>
              <a:ext uri="{FF2B5EF4-FFF2-40B4-BE49-F238E27FC236}">
                <a16:creationId xmlns:a16="http://schemas.microsoft.com/office/drawing/2014/main" id="{A01AB216-6C48-2BD8-C7CB-53729300B83C}"/>
              </a:ext>
            </a:extLst>
          </p:cNvPr>
          <p:cNvSpPr/>
          <p:nvPr/>
        </p:nvSpPr>
        <p:spPr>
          <a:xfrm>
            <a:off x="393016" y="2017412"/>
            <a:ext cx="3141591" cy="7676778"/>
          </a:xfrm>
          <a:prstGeom prst="roundRect">
            <a:avLst>
              <a:gd name="adj" fmla="val 4145"/>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Text Placeholder 1">
            <a:extLst>
              <a:ext uri="{FF2B5EF4-FFF2-40B4-BE49-F238E27FC236}">
                <a16:creationId xmlns:a16="http://schemas.microsoft.com/office/drawing/2014/main" id="{ED145C09-C4BA-F5CC-5FB7-DC0D55898D3A}"/>
              </a:ext>
            </a:extLst>
          </p:cNvPr>
          <p:cNvSpPr txBox="1">
            <a:spLocks/>
          </p:cNvSpPr>
          <p:nvPr/>
        </p:nvSpPr>
        <p:spPr>
          <a:xfrm>
            <a:off x="393016" y="2676056"/>
            <a:ext cx="3141591" cy="6088116"/>
          </a:xfrm>
          <a:prstGeom prst="rect">
            <a:avLst/>
          </a:prstGeom>
        </p:spPr>
        <p:txBody>
          <a:bodyPr lIns="108000" tIns="0" rIns="7200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spcBef>
                <a:spcPts val="600"/>
              </a:spcBef>
              <a:buNone/>
            </a:pPr>
            <a:r>
              <a:rPr lang="en-US" sz="1200" b="1" dirty="0">
                <a:solidFill>
                  <a:schemeClr val="tx1">
                    <a:lumMod val="85000"/>
                    <a:lumOff val="15000"/>
                  </a:schemeClr>
                </a:solidFill>
                <a:latin typeface="F37 Ginger" pitchFamily="2" charset="77"/>
              </a:rPr>
              <a:t>Food and drink: </a:t>
            </a:r>
            <a:r>
              <a:rPr lang="en-US" sz="1200" dirty="0">
                <a:solidFill>
                  <a:schemeClr val="tx1">
                    <a:lumMod val="85000"/>
                    <a:lumOff val="15000"/>
                  </a:schemeClr>
                </a:solidFill>
                <a:latin typeface="F37 Ginger" pitchFamily="2" charset="77"/>
              </a:rPr>
              <a:t>Label everything for allergens and make sure you do meet hygiene regulations. The Food Standards Agency website has advice on how to do this: </a:t>
            </a:r>
            <a:r>
              <a:rPr lang="en-US" sz="1200" dirty="0" err="1">
                <a:solidFill>
                  <a:schemeClr val="tx1">
                    <a:lumMod val="85000"/>
                    <a:lumOff val="15000"/>
                  </a:schemeClr>
                </a:solidFill>
                <a:latin typeface="F37 Ginger" pitchFamily="2" charset="77"/>
              </a:rPr>
              <a:t>food.gov.uk</a:t>
            </a:r>
            <a:r>
              <a:rPr lang="en-US" sz="1200" dirty="0">
                <a:solidFill>
                  <a:schemeClr val="tx1">
                    <a:lumMod val="85000"/>
                    <a:lumOff val="15000"/>
                  </a:schemeClr>
                </a:solidFill>
                <a:latin typeface="F37 Ginger" pitchFamily="2" charset="77"/>
              </a:rPr>
              <a:t> </a:t>
            </a:r>
          </a:p>
          <a:p>
            <a:pPr marL="0" indent="0">
              <a:lnSpc>
                <a:spcPct val="100000"/>
              </a:lnSpc>
              <a:spcBef>
                <a:spcPts val="600"/>
              </a:spcBef>
              <a:buNone/>
            </a:pPr>
            <a:r>
              <a:rPr lang="en-US" sz="1200" b="1" dirty="0">
                <a:solidFill>
                  <a:schemeClr val="tx1">
                    <a:lumMod val="85000"/>
                    <a:lumOff val="15000"/>
                  </a:schemeClr>
                </a:solidFill>
                <a:latin typeface="F37 Ginger" pitchFamily="2" charset="77"/>
              </a:rPr>
              <a:t>Promotion</a:t>
            </a:r>
            <a:r>
              <a:rPr lang="en-US" sz="1200" dirty="0">
                <a:solidFill>
                  <a:schemeClr val="tx1">
                    <a:lumMod val="85000"/>
                    <a:lumOff val="15000"/>
                  </a:schemeClr>
                </a:solidFill>
                <a:latin typeface="F37 Ginger" pitchFamily="2" charset="77"/>
              </a:rPr>
              <a:t>: Put posters in your community and online, get everybody sharing the event. Also don't forget to share how your fundraising activity is going with regular updates – remember to tag the BHF so we can celebrate your success on social media!  </a:t>
            </a:r>
          </a:p>
          <a:p>
            <a:pPr>
              <a:lnSpc>
                <a:spcPct val="100000"/>
              </a:lnSpc>
              <a:spcBef>
                <a:spcPts val="600"/>
              </a:spcBef>
            </a:pPr>
            <a:r>
              <a:rPr lang="en-US" sz="1200" dirty="0">
                <a:solidFill>
                  <a:schemeClr val="tx1">
                    <a:lumMod val="85000"/>
                    <a:lumOff val="15000"/>
                  </a:schemeClr>
                </a:solidFill>
                <a:latin typeface="F37 Ginger" pitchFamily="2" charset="77"/>
              </a:rPr>
              <a:t>It’s easy to find the BHF on social media, so why not tag us in Facebook posts, tweets and more?</a:t>
            </a:r>
          </a:p>
          <a:p>
            <a:pPr>
              <a:lnSpc>
                <a:spcPct val="100000"/>
              </a:lnSpc>
              <a:spcBef>
                <a:spcPts val="600"/>
              </a:spcBef>
            </a:pPr>
            <a:r>
              <a:rPr lang="en-US" sz="1200" dirty="0">
                <a:solidFill>
                  <a:schemeClr val="tx1">
                    <a:lumMod val="85000"/>
                    <a:lumOff val="15000"/>
                  </a:schemeClr>
                </a:solidFill>
                <a:latin typeface="F37 Ginger" pitchFamily="2" charset="77"/>
              </a:rPr>
              <a:t>Taking photos is a brilliant way to let people know about what you’re doing and celebrate success. Check that people are happy to have their photos used on social media and other channels.</a:t>
            </a:r>
          </a:p>
          <a:p>
            <a:pPr>
              <a:lnSpc>
                <a:spcPct val="100000"/>
              </a:lnSpc>
              <a:spcBef>
                <a:spcPts val="600"/>
              </a:spcBef>
            </a:pPr>
            <a:r>
              <a:rPr lang="en-US" sz="1200" dirty="0">
                <a:solidFill>
                  <a:schemeClr val="tx1">
                    <a:lumMod val="85000"/>
                    <a:lumOff val="15000"/>
                  </a:schemeClr>
                </a:solidFill>
                <a:latin typeface="F37 Ginger" pitchFamily="2" charset="77"/>
              </a:rPr>
              <a:t>Your local paper will be thrilled to hear about your fundraising. They love fun and uplifting stories – find the contact for their news desk online and give them a call.</a:t>
            </a:r>
          </a:p>
          <a:p>
            <a:pPr marL="0" indent="0">
              <a:lnSpc>
                <a:spcPct val="100000"/>
              </a:lnSpc>
              <a:spcBef>
                <a:spcPts val="600"/>
              </a:spcBef>
              <a:buNone/>
            </a:pPr>
            <a:endParaRPr lang="en-US" sz="1200" b="1" dirty="0">
              <a:solidFill>
                <a:schemeClr val="tx1">
                  <a:lumMod val="85000"/>
                  <a:lumOff val="15000"/>
                </a:schemeClr>
              </a:solidFill>
              <a:latin typeface="F37 Ginger" pitchFamily="2" charset="77"/>
            </a:endParaRPr>
          </a:p>
          <a:p>
            <a:pPr marL="0" indent="0">
              <a:lnSpc>
                <a:spcPct val="100000"/>
              </a:lnSpc>
              <a:spcBef>
                <a:spcPts val="600"/>
              </a:spcBef>
              <a:buNone/>
            </a:pPr>
            <a:r>
              <a:rPr lang="en-US" sz="1200" b="1" dirty="0">
                <a:solidFill>
                  <a:schemeClr val="tx1">
                    <a:lumMod val="85000"/>
                    <a:lumOff val="15000"/>
                  </a:schemeClr>
                </a:solidFill>
                <a:latin typeface="F37 Ginger" pitchFamily="2" charset="77"/>
              </a:rPr>
              <a:t>More support</a:t>
            </a:r>
            <a:r>
              <a:rPr lang="en-US" sz="1200" dirty="0">
                <a:solidFill>
                  <a:schemeClr val="tx1">
                    <a:lumMod val="85000"/>
                    <a:lumOff val="15000"/>
                  </a:schemeClr>
                </a:solidFill>
                <a:latin typeface="F37 Ginger" pitchFamily="2" charset="77"/>
              </a:rPr>
              <a:t>: If you have any queries, please get in touch with your BHF Fundraising Manager or email our supporter service </a:t>
            </a:r>
            <a:r>
              <a:rPr lang="en-US" sz="1200" dirty="0" err="1">
                <a:solidFill>
                  <a:schemeClr val="tx1">
                    <a:lumMod val="85000"/>
                    <a:lumOff val="15000"/>
                  </a:schemeClr>
                </a:solidFill>
                <a:latin typeface="F37 Ginger" pitchFamily="2" charset="77"/>
              </a:rPr>
              <a:t>centre</a:t>
            </a:r>
            <a:r>
              <a:rPr lang="en-US" sz="1200" dirty="0">
                <a:solidFill>
                  <a:schemeClr val="tx1">
                    <a:lumMod val="85000"/>
                    <a:lumOff val="15000"/>
                  </a:schemeClr>
                </a:solidFill>
                <a:latin typeface="F37 Ginger" pitchFamily="2" charset="77"/>
              </a:rPr>
              <a:t>: heretohelp@bhf.org.uk </a:t>
            </a:r>
          </a:p>
        </p:txBody>
      </p:sp>
      <p:sp>
        <p:nvSpPr>
          <p:cNvPr id="35" name="Text Placeholder 1">
            <a:extLst>
              <a:ext uri="{FF2B5EF4-FFF2-40B4-BE49-F238E27FC236}">
                <a16:creationId xmlns:a16="http://schemas.microsoft.com/office/drawing/2014/main" id="{4360B685-8985-10A8-D526-88114AA82A6B}"/>
              </a:ext>
            </a:extLst>
          </p:cNvPr>
          <p:cNvSpPr txBox="1">
            <a:spLocks/>
          </p:cNvSpPr>
          <p:nvPr/>
        </p:nvSpPr>
        <p:spPr>
          <a:xfrm>
            <a:off x="4464208" y="4045557"/>
            <a:ext cx="2671084"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600" b="1" dirty="0">
                <a:solidFill>
                  <a:srgbClr val="ED002D"/>
                </a:solidFill>
                <a:latin typeface="F37 Ginger" pitchFamily="2" charset="77"/>
              </a:rPr>
              <a:t>Growing your fundraising</a:t>
            </a:r>
          </a:p>
        </p:txBody>
      </p:sp>
      <p:sp>
        <p:nvSpPr>
          <p:cNvPr id="37" name="Text Placeholder 1">
            <a:extLst>
              <a:ext uri="{FF2B5EF4-FFF2-40B4-BE49-F238E27FC236}">
                <a16:creationId xmlns:a16="http://schemas.microsoft.com/office/drawing/2014/main" id="{F1DF104B-F6C3-FAE4-F687-ED4E6785852C}"/>
              </a:ext>
            </a:extLst>
          </p:cNvPr>
          <p:cNvSpPr txBox="1">
            <a:spLocks/>
          </p:cNvSpPr>
          <p:nvPr/>
        </p:nvSpPr>
        <p:spPr>
          <a:xfrm>
            <a:off x="3744638" y="4598452"/>
            <a:ext cx="3422020" cy="2756981"/>
          </a:xfrm>
          <a:prstGeom prst="rect">
            <a:avLst/>
          </a:prstGeom>
        </p:spPr>
        <p:txBody>
          <a:bodyPr lIns="108000" tIns="0" rIns="7200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spcBef>
                <a:spcPts val="600"/>
              </a:spcBef>
              <a:buNone/>
            </a:pPr>
            <a:r>
              <a:rPr lang="en-US" sz="1200" b="1" dirty="0">
                <a:solidFill>
                  <a:srgbClr val="2D2D2D"/>
                </a:solidFill>
                <a:latin typeface="F37 Ginger" pitchFamily="2" charset="77"/>
              </a:rPr>
              <a:t>Gift Aid</a:t>
            </a:r>
            <a:r>
              <a:rPr lang="en-US" sz="1200" dirty="0">
                <a:solidFill>
                  <a:srgbClr val="2D2D2D"/>
                </a:solidFill>
                <a:latin typeface="F37 Ginger" pitchFamily="2" charset="77"/>
              </a:rPr>
              <a:t>: UK taxpayers making voluntary contributions can add 25% at no extra cost </a:t>
            </a:r>
            <a:br>
              <a:rPr lang="en-US" sz="1200" dirty="0">
                <a:solidFill>
                  <a:srgbClr val="2D2D2D"/>
                </a:solidFill>
                <a:latin typeface="F37 Ginger" pitchFamily="2" charset="77"/>
              </a:rPr>
            </a:br>
            <a:r>
              <a:rPr lang="en-US" sz="1200" dirty="0">
                <a:solidFill>
                  <a:srgbClr val="2D2D2D"/>
                </a:solidFill>
                <a:latin typeface="F37 Ginger" pitchFamily="2" charset="77"/>
              </a:rPr>
              <a:t>to their donation. Use the sponsorship form </a:t>
            </a:r>
            <a:br>
              <a:rPr lang="en-US" sz="1200" dirty="0">
                <a:solidFill>
                  <a:srgbClr val="2D2D2D"/>
                </a:solidFill>
                <a:latin typeface="F37 Ginger" pitchFamily="2" charset="77"/>
              </a:rPr>
            </a:br>
            <a:r>
              <a:rPr lang="en-US" sz="1200" dirty="0">
                <a:solidFill>
                  <a:srgbClr val="2D2D2D"/>
                </a:solidFill>
                <a:latin typeface="F37 Ginger" pitchFamily="2" charset="77"/>
              </a:rPr>
              <a:t>to capture their details. Please note that purchases of tickets or goods can’t be </a:t>
            </a:r>
            <a:br>
              <a:rPr lang="en-US" sz="1200" dirty="0">
                <a:solidFill>
                  <a:srgbClr val="2D2D2D"/>
                </a:solidFill>
                <a:latin typeface="F37 Ginger" pitchFamily="2" charset="77"/>
              </a:rPr>
            </a:br>
            <a:r>
              <a:rPr lang="en-US" sz="1200" dirty="0">
                <a:solidFill>
                  <a:srgbClr val="2D2D2D"/>
                </a:solidFill>
                <a:latin typeface="F37 Ginger" pitchFamily="2" charset="77"/>
              </a:rPr>
              <a:t>Gift Aided.</a:t>
            </a:r>
          </a:p>
          <a:p>
            <a:pPr marL="0" indent="0">
              <a:lnSpc>
                <a:spcPct val="100000"/>
              </a:lnSpc>
              <a:spcBef>
                <a:spcPts val="600"/>
              </a:spcBef>
              <a:buNone/>
            </a:pPr>
            <a:r>
              <a:rPr lang="en-US" sz="1200" b="1" dirty="0">
                <a:solidFill>
                  <a:srgbClr val="2D2D2D"/>
                </a:solidFill>
                <a:latin typeface="F37 Ginger" pitchFamily="2" charset="77"/>
              </a:rPr>
              <a:t>Matched giving</a:t>
            </a:r>
            <a:r>
              <a:rPr lang="en-US" sz="1200" dirty="0">
                <a:solidFill>
                  <a:srgbClr val="2D2D2D"/>
                </a:solidFill>
                <a:latin typeface="F37 Ginger" pitchFamily="2" charset="77"/>
              </a:rPr>
              <a:t>: Lots of companies operate Matched Giving schemes that can double the amount of money you raise. Consider this tax efficient way to raise extra funds. </a:t>
            </a:r>
          </a:p>
          <a:p>
            <a:pPr marL="0" indent="0">
              <a:lnSpc>
                <a:spcPct val="100000"/>
              </a:lnSpc>
              <a:spcBef>
                <a:spcPts val="600"/>
              </a:spcBef>
              <a:buNone/>
            </a:pPr>
            <a:r>
              <a:rPr lang="en-US" sz="1200" b="1" dirty="0">
                <a:solidFill>
                  <a:srgbClr val="2D2D2D"/>
                </a:solidFill>
                <a:latin typeface="F37 Ginger" pitchFamily="2" charset="77"/>
              </a:rPr>
              <a:t>Collect donations online</a:t>
            </a:r>
            <a:r>
              <a:rPr lang="en-US" sz="1200" dirty="0">
                <a:solidFill>
                  <a:srgbClr val="2D2D2D"/>
                </a:solidFill>
                <a:latin typeface="F37 Ginger" pitchFamily="2" charset="77"/>
              </a:rPr>
              <a:t>: It’s simple to </a:t>
            </a:r>
            <a:br>
              <a:rPr lang="en-US" sz="1200" dirty="0">
                <a:solidFill>
                  <a:srgbClr val="2D2D2D"/>
                </a:solidFill>
                <a:latin typeface="F37 Ginger" pitchFamily="2" charset="77"/>
              </a:rPr>
            </a:br>
            <a:r>
              <a:rPr lang="en-US" sz="1200" dirty="0">
                <a:solidFill>
                  <a:srgbClr val="2D2D2D"/>
                </a:solidFill>
                <a:latin typeface="F37 Ginger" pitchFamily="2" charset="77"/>
              </a:rPr>
              <a:t>set up an online fundraising page at </a:t>
            </a:r>
            <a:r>
              <a:rPr lang="en-US" sz="1200" dirty="0" err="1">
                <a:solidFill>
                  <a:srgbClr val="2D2D2D"/>
                </a:solidFill>
                <a:latin typeface="F37 Ginger" pitchFamily="2" charset="77"/>
              </a:rPr>
              <a:t>justgiving.com</a:t>
            </a:r>
            <a:r>
              <a:rPr lang="en-US" sz="1200" dirty="0">
                <a:solidFill>
                  <a:srgbClr val="2D2D2D"/>
                </a:solidFill>
                <a:latin typeface="F37 Ginger" pitchFamily="2" charset="77"/>
              </a:rPr>
              <a:t>/</a:t>
            </a:r>
            <a:r>
              <a:rPr lang="en-US" sz="1200" dirty="0" err="1">
                <a:solidFill>
                  <a:srgbClr val="2D2D2D"/>
                </a:solidFill>
                <a:latin typeface="F37 Ginger" pitchFamily="2" charset="77"/>
              </a:rPr>
              <a:t>bhf</a:t>
            </a:r>
            <a:r>
              <a:rPr lang="en-US" sz="1200" dirty="0">
                <a:solidFill>
                  <a:srgbClr val="2D2D2D"/>
                </a:solidFill>
                <a:latin typeface="F37 Ginger" pitchFamily="2" charset="77"/>
              </a:rPr>
              <a:t> and easy for your </a:t>
            </a:r>
            <a:br>
              <a:rPr lang="en-US" sz="1200" dirty="0">
                <a:solidFill>
                  <a:srgbClr val="2D2D2D"/>
                </a:solidFill>
                <a:latin typeface="F37 Ginger" pitchFamily="2" charset="77"/>
              </a:rPr>
            </a:br>
            <a:r>
              <a:rPr lang="en-US" sz="1200" dirty="0">
                <a:solidFill>
                  <a:srgbClr val="2D2D2D"/>
                </a:solidFill>
                <a:latin typeface="F37 Ginger" pitchFamily="2" charset="77"/>
              </a:rPr>
              <a:t>donors too. </a:t>
            </a:r>
          </a:p>
        </p:txBody>
      </p:sp>
      <p:grpSp>
        <p:nvGrpSpPr>
          <p:cNvPr id="42" name="Group 41">
            <a:extLst>
              <a:ext uri="{FF2B5EF4-FFF2-40B4-BE49-F238E27FC236}">
                <a16:creationId xmlns:a16="http://schemas.microsoft.com/office/drawing/2014/main" id="{B8095F8A-6C5F-1B1B-9E5C-AF61DC26FEEF}"/>
              </a:ext>
            </a:extLst>
          </p:cNvPr>
          <p:cNvGrpSpPr/>
          <p:nvPr/>
        </p:nvGrpSpPr>
        <p:grpSpPr>
          <a:xfrm>
            <a:off x="3866557" y="7743434"/>
            <a:ext cx="2484449" cy="559819"/>
            <a:chOff x="3888115" y="7617435"/>
            <a:chExt cx="2484449" cy="559819"/>
          </a:xfrm>
        </p:grpSpPr>
        <p:grpSp>
          <p:nvGrpSpPr>
            <p:cNvPr id="14" name="Group 13">
              <a:extLst>
                <a:ext uri="{FF2B5EF4-FFF2-40B4-BE49-F238E27FC236}">
                  <a16:creationId xmlns:a16="http://schemas.microsoft.com/office/drawing/2014/main" id="{73E25864-4E63-E1E4-D684-5299A8B1FE31}"/>
                </a:ext>
              </a:extLst>
            </p:cNvPr>
            <p:cNvGrpSpPr/>
            <p:nvPr/>
          </p:nvGrpSpPr>
          <p:grpSpPr>
            <a:xfrm>
              <a:off x="3891234" y="7617727"/>
              <a:ext cx="1186786" cy="219468"/>
              <a:chOff x="3981236" y="8624262"/>
              <a:chExt cx="1186786" cy="219468"/>
            </a:xfrm>
          </p:grpSpPr>
          <p:pic>
            <p:nvPicPr>
              <p:cNvPr id="40" name="Picture 39">
                <a:extLst>
                  <a:ext uri="{FF2B5EF4-FFF2-40B4-BE49-F238E27FC236}">
                    <a16:creationId xmlns:a16="http://schemas.microsoft.com/office/drawing/2014/main" id="{87105493-29FF-05EE-3252-6F353E69784C}"/>
                  </a:ext>
                </a:extLst>
              </p:cNvPr>
              <p:cNvPicPr>
                <a:picLocks noChangeAspect="1"/>
              </p:cNvPicPr>
              <p:nvPr/>
            </p:nvPicPr>
            <p:blipFill>
              <a:blip r:embed="rId3"/>
              <a:stretch>
                <a:fillRect/>
              </a:stretch>
            </p:blipFill>
            <p:spPr>
              <a:xfrm>
                <a:off x="3981236" y="8624262"/>
                <a:ext cx="219468" cy="219468"/>
              </a:xfrm>
              <a:prstGeom prst="rect">
                <a:avLst/>
              </a:prstGeom>
            </p:spPr>
          </p:pic>
          <p:sp>
            <p:nvSpPr>
              <p:cNvPr id="41" name="Text Placeholder 1">
                <a:extLst>
                  <a:ext uri="{FF2B5EF4-FFF2-40B4-BE49-F238E27FC236}">
                    <a16:creationId xmlns:a16="http://schemas.microsoft.com/office/drawing/2014/main" id="{68F0ECBD-4A70-F10B-DFFE-FED253C5C295}"/>
                  </a:ext>
                </a:extLst>
              </p:cNvPr>
              <p:cNvSpPr txBox="1">
                <a:spLocks/>
              </p:cNvSpPr>
              <p:nvPr/>
            </p:nvSpPr>
            <p:spPr>
              <a:xfrm>
                <a:off x="4239228" y="8636669"/>
                <a:ext cx="928794" cy="204928"/>
              </a:xfrm>
              <a:prstGeom prst="rect">
                <a:avLst/>
              </a:prstGeom>
            </p:spPr>
            <p:txBody>
              <a:bodyPr lIns="0" tIns="0" rIns="0" bIns="0" anchor="ct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800" dirty="0">
                    <a:solidFill>
                      <a:schemeClr val="tx1">
                        <a:lumMod val="85000"/>
                        <a:lumOff val="15000"/>
                      </a:schemeClr>
                    </a:solidFill>
                    <a:latin typeface="F37 Ginger Light" pitchFamily="2" charset="77"/>
                  </a:rPr>
                  <a:t>@</a:t>
                </a:r>
                <a:r>
                  <a:rPr lang="en-US" sz="800" dirty="0" err="1">
                    <a:solidFill>
                      <a:schemeClr val="tx1">
                        <a:lumMod val="85000"/>
                        <a:lumOff val="15000"/>
                      </a:schemeClr>
                    </a:solidFill>
                    <a:latin typeface="F37 Ginger Light" pitchFamily="2" charset="77"/>
                  </a:rPr>
                  <a:t>bhf</a:t>
                </a:r>
                <a:endParaRPr lang="en-US" sz="800" dirty="0">
                  <a:solidFill>
                    <a:schemeClr val="tx1">
                      <a:lumMod val="85000"/>
                      <a:lumOff val="15000"/>
                    </a:schemeClr>
                  </a:solidFill>
                  <a:latin typeface="F37 Ginger Light" pitchFamily="2" charset="77"/>
                </a:endParaRPr>
              </a:p>
            </p:txBody>
          </p:sp>
        </p:grpSp>
        <p:grpSp>
          <p:nvGrpSpPr>
            <p:cNvPr id="16" name="Group 15">
              <a:extLst>
                <a:ext uri="{FF2B5EF4-FFF2-40B4-BE49-F238E27FC236}">
                  <a16:creationId xmlns:a16="http://schemas.microsoft.com/office/drawing/2014/main" id="{A8DD3E6E-FD9C-A16C-5BFA-B5C6C0559918}"/>
                </a:ext>
              </a:extLst>
            </p:cNvPr>
            <p:cNvGrpSpPr/>
            <p:nvPr/>
          </p:nvGrpSpPr>
          <p:grpSpPr>
            <a:xfrm>
              <a:off x="4632118" y="7617435"/>
              <a:ext cx="776330" cy="219468"/>
              <a:chOff x="5255791" y="8623970"/>
              <a:chExt cx="776330" cy="219468"/>
            </a:xfrm>
          </p:grpSpPr>
          <p:pic>
            <p:nvPicPr>
              <p:cNvPr id="36" name="Picture 35">
                <a:extLst>
                  <a:ext uri="{FF2B5EF4-FFF2-40B4-BE49-F238E27FC236}">
                    <a16:creationId xmlns:a16="http://schemas.microsoft.com/office/drawing/2014/main" id="{F24EA9F4-5DE8-A683-45F4-8388241C16B8}"/>
                  </a:ext>
                </a:extLst>
              </p:cNvPr>
              <p:cNvPicPr>
                <a:picLocks noChangeAspect="1"/>
              </p:cNvPicPr>
              <p:nvPr/>
            </p:nvPicPr>
            <p:blipFill>
              <a:blip r:embed="rId4"/>
              <a:stretch>
                <a:fillRect/>
              </a:stretch>
            </p:blipFill>
            <p:spPr>
              <a:xfrm>
                <a:off x="5255791" y="8623970"/>
                <a:ext cx="219468" cy="219468"/>
              </a:xfrm>
              <a:prstGeom prst="rect">
                <a:avLst/>
              </a:prstGeom>
            </p:spPr>
          </p:pic>
          <p:sp>
            <p:nvSpPr>
              <p:cNvPr id="39" name="Text Placeholder 1">
                <a:extLst>
                  <a:ext uri="{FF2B5EF4-FFF2-40B4-BE49-F238E27FC236}">
                    <a16:creationId xmlns:a16="http://schemas.microsoft.com/office/drawing/2014/main" id="{C9B37728-EA47-890E-1B25-CEC40ED720B0}"/>
                  </a:ext>
                </a:extLst>
              </p:cNvPr>
              <p:cNvSpPr txBox="1">
                <a:spLocks/>
              </p:cNvSpPr>
              <p:nvPr/>
            </p:nvSpPr>
            <p:spPr>
              <a:xfrm>
                <a:off x="5529684" y="8636669"/>
                <a:ext cx="502437" cy="204928"/>
              </a:xfrm>
              <a:prstGeom prst="rect">
                <a:avLst/>
              </a:prstGeom>
            </p:spPr>
            <p:txBody>
              <a:bodyPr lIns="0" tIns="0" rIns="0" bIns="0" anchor="ct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800" dirty="0">
                    <a:solidFill>
                      <a:schemeClr val="tx1">
                        <a:lumMod val="85000"/>
                        <a:lumOff val="15000"/>
                      </a:schemeClr>
                    </a:solidFill>
                    <a:latin typeface="F37 Ginger Light" pitchFamily="2" charset="77"/>
                  </a:rPr>
                  <a:t>@</a:t>
                </a:r>
                <a:r>
                  <a:rPr lang="en-US" sz="800" dirty="0" err="1">
                    <a:solidFill>
                      <a:schemeClr val="tx1">
                        <a:lumMod val="85000"/>
                        <a:lumOff val="15000"/>
                      </a:schemeClr>
                    </a:solidFill>
                    <a:latin typeface="F37 Ginger Light" pitchFamily="2" charset="77"/>
                  </a:rPr>
                  <a:t>the_bhf</a:t>
                </a:r>
                <a:endParaRPr lang="en-US" sz="800" dirty="0">
                  <a:solidFill>
                    <a:schemeClr val="tx1">
                      <a:lumMod val="85000"/>
                      <a:lumOff val="15000"/>
                    </a:schemeClr>
                  </a:solidFill>
                  <a:latin typeface="F37 Ginger Light" pitchFamily="2" charset="77"/>
                </a:endParaRPr>
              </a:p>
            </p:txBody>
          </p:sp>
        </p:grpSp>
        <p:grpSp>
          <p:nvGrpSpPr>
            <p:cNvPr id="27" name="Group 26">
              <a:extLst>
                <a:ext uri="{FF2B5EF4-FFF2-40B4-BE49-F238E27FC236}">
                  <a16:creationId xmlns:a16="http://schemas.microsoft.com/office/drawing/2014/main" id="{822363E4-638B-95B5-B021-99727C6153B9}"/>
                </a:ext>
              </a:extLst>
            </p:cNvPr>
            <p:cNvGrpSpPr/>
            <p:nvPr/>
          </p:nvGrpSpPr>
          <p:grpSpPr>
            <a:xfrm>
              <a:off x="5568055" y="7630134"/>
              <a:ext cx="804509" cy="204928"/>
              <a:chOff x="2727095" y="8898534"/>
              <a:chExt cx="804509" cy="204928"/>
            </a:xfrm>
          </p:grpSpPr>
          <p:pic>
            <p:nvPicPr>
              <p:cNvPr id="31" name="Picture 30">
                <a:extLst>
                  <a:ext uri="{FF2B5EF4-FFF2-40B4-BE49-F238E27FC236}">
                    <a16:creationId xmlns:a16="http://schemas.microsoft.com/office/drawing/2014/main" id="{D94145A1-23AE-1856-5A08-4134F07F6716}"/>
                  </a:ext>
                </a:extLst>
              </p:cNvPr>
              <p:cNvPicPr>
                <a:picLocks noChangeAspect="1"/>
              </p:cNvPicPr>
              <p:nvPr/>
            </p:nvPicPr>
            <p:blipFill>
              <a:blip r:embed="rId5"/>
              <a:stretch>
                <a:fillRect/>
              </a:stretch>
            </p:blipFill>
            <p:spPr>
              <a:xfrm>
                <a:off x="2727095" y="8905110"/>
                <a:ext cx="218908" cy="197017"/>
              </a:xfrm>
              <a:prstGeom prst="rect">
                <a:avLst/>
              </a:prstGeom>
            </p:spPr>
          </p:pic>
          <p:sp>
            <p:nvSpPr>
              <p:cNvPr id="33" name="Text Placeholder 1">
                <a:extLst>
                  <a:ext uri="{FF2B5EF4-FFF2-40B4-BE49-F238E27FC236}">
                    <a16:creationId xmlns:a16="http://schemas.microsoft.com/office/drawing/2014/main" id="{856A2B8A-5700-CB40-409E-5D39F0BA2AE6}"/>
                  </a:ext>
                </a:extLst>
              </p:cNvPr>
              <p:cNvSpPr txBox="1">
                <a:spLocks/>
              </p:cNvSpPr>
              <p:nvPr/>
            </p:nvSpPr>
            <p:spPr>
              <a:xfrm>
                <a:off x="2987728" y="8898534"/>
                <a:ext cx="543876" cy="204928"/>
              </a:xfrm>
              <a:prstGeom prst="rect">
                <a:avLst/>
              </a:prstGeom>
            </p:spPr>
            <p:txBody>
              <a:bodyPr lIns="0" tIns="0" rIns="0" bIns="0" anchor="ct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800" dirty="0">
                    <a:solidFill>
                      <a:schemeClr val="tx1">
                        <a:lumMod val="85000"/>
                        <a:lumOff val="15000"/>
                      </a:schemeClr>
                    </a:solidFill>
                    <a:latin typeface="F37 Ginger Light" pitchFamily="2" charset="77"/>
                  </a:rPr>
                  <a:t>@</a:t>
                </a:r>
                <a:r>
                  <a:rPr lang="en-US" sz="800" dirty="0" err="1">
                    <a:solidFill>
                      <a:schemeClr val="tx1">
                        <a:lumMod val="85000"/>
                        <a:lumOff val="15000"/>
                      </a:schemeClr>
                    </a:solidFill>
                    <a:latin typeface="F37 Ginger Light" pitchFamily="2" charset="77"/>
                  </a:rPr>
                  <a:t>TheBHF</a:t>
                </a:r>
                <a:endParaRPr lang="en-US" sz="800" dirty="0">
                  <a:solidFill>
                    <a:schemeClr val="tx1">
                      <a:lumMod val="85000"/>
                      <a:lumOff val="15000"/>
                    </a:schemeClr>
                  </a:solidFill>
                  <a:latin typeface="F37 Ginger Light" pitchFamily="2" charset="77"/>
                </a:endParaRPr>
              </a:p>
            </p:txBody>
          </p:sp>
        </p:grpSp>
        <p:grpSp>
          <p:nvGrpSpPr>
            <p:cNvPr id="28" name="Group 27">
              <a:extLst>
                <a:ext uri="{FF2B5EF4-FFF2-40B4-BE49-F238E27FC236}">
                  <a16:creationId xmlns:a16="http://schemas.microsoft.com/office/drawing/2014/main" id="{8BBF1264-6D96-37BA-4A54-8D859320E74A}"/>
                </a:ext>
              </a:extLst>
            </p:cNvPr>
            <p:cNvGrpSpPr/>
            <p:nvPr/>
          </p:nvGrpSpPr>
          <p:grpSpPr>
            <a:xfrm>
              <a:off x="3888115" y="7957786"/>
              <a:ext cx="1683085" cy="219468"/>
              <a:chOff x="3620991" y="8882659"/>
              <a:chExt cx="1683085" cy="219468"/>
            </a:xfrm>
          </p:grpSpPr>
          <p:sp>
            <p:nvSpPr>
              <p:cNvPr id="29" name="Text Placeholder 1">
                <a:extLst>
                  <a:ext uri="{FF2B5EF4-FFF2-40B4-BE49-F238E27FC236}">
                    <a16:creationId xmlns:a16="http://schemas.microsoft.com/office/drawing/2014/main" id="{9DA59F12-8325-5010-1859-F365092A446F}"/>
                  </a:ext>
                </a:extLst>
              </p:cNvPr>
              <p:cNvSpPr txBox="1">
                <a:spLocks/>
              </p:cNvSpPr>
              <p:nvPr/>
            </p:nvSpPr>
            <p:spPr>
              <a:xfrm>
                <a:off x="3900765" y="8882659"/>
                <a:ext cx="1403311" cy="204928"/>
              </a:xfrm>
              <a:prstGeom prst="rect">
                <a:avLst/>
              </a:prstGeom>
            </p:spPr>
            <p:txBody>
              <a:bodyPr lIns="0" tIns="0" rIns="0" bIns="0" anchor="ct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800" dirty="0">
                    <a:solidFill>
                      <a:schemeClr val="tx1">
                        <a:lumMod val="85000"/>
                        <a:lumOff val="15000"/>
                      </a:schemeClr>
                    </a:solidFill>
                    <a:latin typeface="F37Ginger-Light" pitchFamily="2" charset="77"/>
                  </a:rPr>
                  <a:t>@British-Heart-Foundation</a:t>
                </a:r>
              </a:p>
            </p:txBody>
          </p:sp>
          <p:pic>
            <p:nvPicPr>
              <p:cNvPr id="30" name="Picture 29">
                <a:extLst>
                  <a:ext uri="{FF2B5EF4-FFF2-40B4-BE49-F238E27FC236}">
                    <a16:creationId xmlns:a16="http://schemas.microsoft.com/office/drawing/2014/main" id="{ED1525E7-5A9B-4083-CDE6-308C9BB91844}"/>
                  </a:ext>
                </a:extLst>
              </p:cNvPr>
              <p:cNvPicPr>
                <a:picLocks noChangeAspect="1"/>
              </p:cNvPicPr>
              <p:nvPr/>
            </p:nvPicPr>
            <p:blipFill>
              <a:blip r:embed="rId6"/>
              <a:stretch>
                <a:fillRect/>
              </a:stretch>
            </p:blipFill>
            <p:spPr>
              <a:xfrm>
                <a:off x="3620991" y="8882659"/>
                <a:ext cx="219468" cy="219468"/>
              </a:xfrm>
              <a:prstGeom prst="rect">
                <a:avLst/>
              </a:prstGeom>
            </p:spPr>
          </p:pic>
        </p:grpSp>
      </p:grpSp>
      <p:sp>
        <p:nvSpPr>
          <p:cNvPr id="47" name="Text Placeholder 1">
            <a:extLst>
              <a:ext uri="{FF2B5EF4-FFF2-40B4-BE49-F238E27FC236}">
                <a16:creationId xmlns:a16="http://schemas.microsoft.com/office/drawing/2014/main" id="{2A663A1D-2F7C-A39B-A75B-D296B8E80AFB}"/>
              </a:ext>
            </a:extLst>
          </p:cNvPr>
          <p:cNvSpPr txBox="1">
            <a:spLocks/>
          </p:cNvSpPr>
          <p:nvPr/>
        </p:nvSpPr>
        <p:spPr>
          <a:xfrm>
            <a:off x="400187" y="595686"/>
            <a:ext cx="5948761" cy="1066053"/>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buFont typeface="Arial" panose="020B0604020202020204" pitchFamily="34" charset="0"/>
              <a:buNone/>
            </a:pPr>
            <a:r>
              <a:rPr lang="en-US" sz="4000" b="1" dirty="0">
                <a:solidFill>
                  <a:srgbClr val="ED002D"/>
                </a:solidFill>
                <a:latin typeface="BHF Beats Bold" pitchFamily="2" charset="77"/>
              </a:rPr>
              <a:t>How to </a:t>
            </a:r>
            <a:r>
              <a:rPr lang="en-US" sz="4000" b="1" dirty="0" err="1">
                <a:solidFill>
                  <a:srgbClr val="ED002D"/>
                </a:solidFill>
                <a:latin typeface="BHF Beats Bold" pitchFamily="2" charset="77"/>
              </a:rPr>
              <a:t>organise</a:t>
            </a:r>
            <a:r>
              <a:rPr lang="en-US" sz="4000" b="1" dirty="0">
                <a:solidFill>
                  <a:srgbClr val="ED002D"/>
                </a:solidFill>
                <a:latin typeface="BHF Beats Bold" pitchFamily="2" charset="77"/>
              </a:rPr>
              <a:t>  </a:t>
            </a:r>
            <a:br>
              <a:rPr lang="en-US" sz="4000" b="1" dirty="0">
                <a:solidFill>
                  <a:srgbClr val="ED002D"/>
                </a:solidFill>
                <a:latin typeface="BHF Beats Bold" pitchFamily="2" charset="77"/>
              </a:rPr>
            </a:br>
            <a:r>
              <a:rPr lang="en-US" sz="4000" b="1" dirty="0">
                <a:solidFill>
                  <a:srgbClr val="ED002D"/>
                </a:solidFill>
                <a:latin typeface="BHF Beats Bold" pitchFamily="2" charset="77"/>
              </a:rPr>
              <a:t>an afternoon tea party</a:t>
            </a:r>
          </a:p>
        </p:txBody>
      </p:sp>
      <p:sp>
        <p:nvSpPr>
          <p:cNvPr id="50" name="Picture Placeholder 14">
            <a:extLst>
              <a:ext uri="{FF2B5EF4-FFF2-40B4-BE49-F238E27FC236}">
                <a16:creationId xmlns:a16="http://schemas.microsoft.com/office/drawing/2014/main" id="{4B4C3CE8-131F-1B48-445A-ECDC9697B1A0}"/>
              </a:ext>
            </a:extLst>
          </p:cNvPr>
          <p:cNvSpPr txBox="1">
            <a:spLocks/>
          </p:cNvSpPr>
          <p:nvPr/>
        </p:nvSpPr>
        <p:spPr>
          <a:xfrm>
            <a:off x="5504545" y="9939951"/>
            <a:ext cx="1662113" cy="573087"/>
          </a:xfrm>
          <a:prstGeom prst="rect">
            <a:avLst/>
          </a:prstGeom>
          <a:ln w="12700">
            <a:solidFill>
              <a:srgbClr val="000000"/>
            </a:solidFill>
            <a:prstDash val="dash"/>
          </a:ln>
        </p:spPr>
        <p:txBody>
          <a:bodyPr tIns="90000" bIns="90000" anchor="ctr" anchorCtr="0"/>
          <a:lstStyle>
            <a:lvl1pPr marL="0" indent="0" algn="ctr" defTabSz="755934" rtl="0" eaLnBrk="1" latinLnBrk="0" hangingPunct="1">
              <a:lnSpc>
                <a:spcPct val="90000"/>
              </a:lnSpc>
              <a:spcBef>
                <a:spcPts val="827"/>
              </a:spcBef>
              <a:buFontTx/>
              <a:buNone/>
              <a:defRPr sz="1200" b="1" i="0" kern="1200">
                <a:solidFill>
                  <a:schemeClr val="tx1"/>
                </a:solidFill>
                <a:highlight>
                  <a:srgbClr val="FFFF00"/>
                </a:highlight>
                <a:latin typeface="F37 Ginger" pitchFamily="2" charset="77"/>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r>
              <a:rPr lang="en-US" dirty="0"/>
              <a:t>INSERT PARTNER LOGO</a:t>
            </a:r>
          </a:p>
        </p:txBody>
      </p:sp>
      <p:sp>
        <p:nvSpPr>
          <p:cNvPr id="51" name="TextBox 50">
            <a:extLst>
              <a:ext uri="{FF2B5EF4-FFF2-40B4-BE49-F238E27FC236}">
                <a16:creationId xmlns:a16="http://schemas.microsoft.com/office/drawing/2014/main" id="{C89162EE-8F79-3AEC-50EF-287CCE3B8ED9}"/>
              </a:ext>
            </a:extLst>
          </p:cNvPr>
          <p:cNvSpPr txBox="1"/>
          <p:nvPr/>
        </p:nvSpPr>
        <p:spPr>
          <a:xfrm>
            <a:off x="5721499" y="9624988"/>
            <a:ext cx="1180131" cy="230832"/>
          </a:xfrm>
          <a:prstGeom prst="rect">
            <a:avLst/>
          </a:prstGeom>
          <a:noFill/>
        </p:spPr>
        <p:txBody>
          <a:bodyPr wrap="none" rtlCol="0">
            <a:spAutoFit/>
          </a:bodyPr>
          <a:lstStyle/>
          <a:p>
            <a:pPr algn="l"/>
            <a:r>
              <a:rPr lang="en-GB" sz="900" u="none" strike="noStrike" dirty="0">
                <a:solidFill>
                  <a:srgbClr val="000000"/>
                </a:solidFill>
                <a:effectLst/>
                <a:latin typeface="F37 Ginger Light" pitchFamily="2" charset="77"/>
              </a:rPr>
              <a:t>In partnership with</a:t>
            </a:r>
            <a:endParaRPr lang="en-US" sz="900" dirty="0">
              <a:solidFill>
                <a:srgbClr val="000000"/>
              </a:solidFill>
              <a:latin typeface="F37 Ginger Light" pitchFamily="2" charset="77"/>
            </a:endParaRPr>
          </a:p>
        </p:txBody>
      </p:sp>
      <p:sp>
        <p:nvSpPr>
          <p:cNvPr id="17" name="Text Placeholder 1">
            <a:extLst>
              <a:ext uri="{FF2B5EF4-FFF2-40B4-BE49-F238E27FC236}">
                <a16:creationId xmlns:a16="http://schemas.microsoft.com/office/drawing/2014/main" id="{81532A53-085F-2B4B-41AB-CE1AD980A046}"/>
              </a:ext>
            </a:extLst>
          </p:cNvPr>
          <p:cNvSpPr txBox="1">
            <a:spLocks/>
          </p:cNvSpPr>
          <p:nvPr/>
        </p:nvSpPr>
        <p:spPr>
          <a:xfrm>
            <a:off x="1109839" y="2146122"/>
            <a:ext cx="2187141"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600" b="1" dirty="0">
                <a:solidFill>
                  <a:srgbClr val="ED002D"/>
                </a:solidFill>
                <a:latin typeface="F37 Ginger" pitchFamily="2" charset="77"/>
              </a:rPr>
              <a:t>Top tips</a:t>
            </a:r>
          </a:p>
        </p:txBody>
      </p:sp>
      <p:pic>
        <p:nvPicPr>
          <p:cNvPr id="6" name="Picture 5" descr="A red heart in a white circle&#10;&#10;Description automatically generated">
            <a:extLst>
              <a:ext uri="{FF2B5EF4-FFF2-40B4-BE49-F238E27FC236}">
                <a16:creationId xmlns:a16="http://schemas.microsoft.com/office/drawing/2014/main" id="{D9E8EA7F-2410-F425-0D3C-FFACE18E6B61}"/>
              </a:ext>
            </a:extLst>
          </p:cNvPr>
          <p:cNvPicPr>
            <a:picLocks noChangeAspect="1"/>
          </p:cNvPicPr>
          <p:nvPr/>
        </p:nvPicPr>
        <p:blipFill>
          <a:blip r:embed="rId7"/>
          <a:stretch>
            <a:fillRect/>
          </a:stretch>
        </p:blipFill>
        <p:spPr>
          <a:xfrm>
            <a:off x="229418" y="1853434"/>
            <a:ext cx="784800" cy="784800"/>
          </a:xfrm>
          <a:prstGeom prst="rect">
            <a:avLst/>
          </a:prstGeom>
        </p:spPr>
      </p:pic>
      <p:pic>
        <p:nvPicPr>
          <p:cNvPr id="13" name="Picture 12" descr="A red line drawing of a drink&#10;&#10;Description automatically generated">
            <a:extLst>
              <a:ext uri="{FF2B5EF4-FFF2-40B4-BE49-F238E27FC236}">
                <a16:creationId xmlns:a16="http://schemas.microsoft.com/office/drawing/2014/main" id="{AD3DB461-FF3E-E6D6-4BE5-785ED1921AD4}"/>
              </a:ext>
            </a:extLst>
          </p:cNvPr>
          <p:cNvPicPr>
            <a:picLocks noChangeAspect="1"/>
          </p:cNvPicPr>
          <p:nvPr/>
        </p:nvPicPr>
        <p:blipFill>
          <a:blip r:embed="rId8"/>
          <a:stretch>
            <a:fillRect/>
          </a:stretch>
        </p:blipFill>
        <p:spPr>
          <a:xfrm>
            <a:off x="3616217" y="3766850"/>
            <a:ext cx="783092" cy="783092"/>
          </a:xfrm>
          <a:prstGeom prst="rect">
            <a:avLst/>
          </a:prstGeom>
        </p:spPr>
      </p:pic>
      <mc:AlternateContent xmlns:mc="http://schemas.openxmlformats.org/markup-compatibility/2006" xmlns:p14="http://schemas.microsoft.com/office/powerpoint/2010/main">
        <mc:Choice Requires="p14">
          <p:contentPart p14:bwMode="auto" r:id="rId9">
            <p14:nvContentPartPr>
              <p14:cNvPr id="3" name="Ink 2">
                <a:extLst>
                  <a:ext uri="{FF2B5EF4-FFF2-40B4-BE49-F238E27FC236}">
                    <a16:creationId xmlns:a16="http://schemas.microsoft.com/office/drawing/2014/main" id="{ACE5D1FA-5ED0-CEC4-C26D-157B8E915A55}"/>
                  </a:ext>
                </a:extLst>
              </p14:cNvPr>
              <p14:cNvContentPartPr/>
              <p14:nvPr/>
            </p14:nvContentPartPr>
            <p14:xfrm>
              <a:off x="3853230" y="2572081"/>
              <a:ext cx="360" cy="360"/>
            </p14:xfrm>
          </p:contentPart>
        </mc:Choice>
        <mc:Fallback xmlns="">
          <p:pic>
            <p:nvPicPr>
              <p:cNvPr id="3" name="Ink 2">
                <a:extLst>
                  <a:ext uri="{FF2B5EF4-FFF2-40B4-BE49-F238E27FC236}">
                    <a16:creationId xmlns:a16="http://schemas.microsoft.com/office/drawing/2014/main" id="{ACE5D1FA-5ED0-CEC4-C26D-157B8E915A55}"/>
                  </a:ext>
                </a:extLst>
              </p:cNvPr>
              <p:cNvPicPr/>
              <p:nvPr/>
            </p:nvPicPr>
            <p:blipFill>
              <a:blip r:embed="rId10"/>
              <a:stretch>
                <a:fillRect/>
              </a:stretch>
            </p:blipFill>
            <p:spPr>
              <a:xfrm>
                <a:off x="3790590" y="2509081"/>
                <a:ext cx="126000" cy="126000"/>
              </a:xfrm>
              <a:prstGeom prst="rect">
                <a:avLst/>
              </a:prstGeom>
            </p:spPr>
          </p:pic>
        </mc:Fallback>
      </mc:AlternateContent>
    </p:spTree>
    <p:extLst>
      <p:ext uri="{BB962C8B-B14F-4D97-AF65-F5344CB8AC3E}">
        <p14:creationId xmlns:p14="http://schemas.microsoft.com/office/powerpoint/2010/main" val="4255394250"/>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FF0030"/>
      </a:dk2>
      <a:lt2>
        <a:srgbClr val="D20019"/>
      </a:lt2>
      <a:accent1>
        <a:srgbClr val="FF0030"/>
      </a:accent1>
      <a:accent2>
        <a:srgbClr val="500AB4"/>
      </a:accent2>
      <a:accent3>
        <a:srgbClr val="2D91FF"/>
      </a:accent3>
      <a:accent4>
        <a:srgbClr val="19D79B"/>
      </a:accent4>
      <a:accent5>
        <a:srgbClr val="FF873C"/>
      </a:accent5>
      <a:accent6>
        <a:srgbClr val="FF3C64"/>
      </a:accent6>
      <a:hlink>
        <a:srgbClr val="2D91FF"/>
      </a:hlink>
      <a:folHlink>
        <a:srgbClr val="2D91F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1600" smtClean="0">
            <a:latin typeface="F37 Ginger Light" panose="00000500000000000000" pitchFamily="50" charset="0"/>
          </a:defRPr>
        </a:defPPr>
      </a:lstStyle>
    </a:txDef>
  </a:objectDefaults>
  <a:extraClrSchemeLst/>
  <a:extLst>
    <a:ext uri="{05A4C25C-085E-4340-85A3-A5531E510DB2}">
      <thm15:themeFamily xmlns:thm15="http://schemas.microsoft.com/office/thememl/2012/main" name="Impact reporting template" id="{507C2A45-6962-8446-B040-C5D981A03C5A}" vid="{657541F7-C55B-0146-9423-1D6BD0901D3A}"/>
    </a:ext>
  </a:extLst>
</a:theme>
</file>

<file path=docProps/app.xml><?xml version="1.0" encoding="utf-8"?>
<Properties xmlns="http://schemas.openxmlformats.org/officeDocument/2006/extended-properties" xmlns:vt="http://schemas.openxmlformats.org/officeDocument/2006/docPropsVTypes">
  <Template>Impact reporting template</Template>
  <TotalTime>845</TotalTime>
  <Words>800</Words>
  <Application>Microsoft Office PowerPoint</Application>
  <PresentationFormat>Custom</PresentationFormat>
  <Paragraphs>33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F37 Ginger</vt:lpstr>
      <vt:lpstr>F37 Ginger Light</vt:lpstr>
      <vt:lpstr>BHF Beats Bold</vt:lpstr>
      <vt:lpstr>F37Ginger-Light</vt:lpstr>
      <vt:lpstr>Arial</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Marlia Madekwe</dc:creator>
  <cp:lastModifiedBy>Hannah Watkins</cp:lastModifiedBy>
  <cp:revision>27</cp:revision>
  <dcterms:created xsi:type="dcterms:W3CDTF">2022-10-05T13:24:44Z</dcterms:created>
  <dcterms:modified xsi:type="dcterms:W3CDTF">2025-05-28T14:43:24Z</dcterms:modified>
</cp:coreProperties>
</file>