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36004500" cy="51127025"/>
  <p:notesSz cx="6669088" cy="9872663"/>
  <p:defaultTextStyle>
    <a:defPPr>
      <a:defRPr lang="en-US"/>
    </a:defPPr>
    <a:lvl1pPr marL="0" algn="l" defTabSz="4978908" rtl="0" eaLnBrk="1" latinLnBrk="0" hangingPunct="1">
      <a:defRPr sz="9800" kern="1200">
        <a:solidFill>
          <a:schemeClr val="tx1"/>
        </a:solidFill>
        <a:latin typeface="+mn-lt"/>
        <a:ea typeface="+mn-ea"/>
        <a:cs typeface="+mn-cs"/>
      </a:defRPr>
    </a:lvl1pPr>
    <a:lvl2pPr marL="2489454" algn="l" defTabSz="4978908" rtl="0" eaLnBrk="1" latinLnBrk="0" hangingPunct="1">
      <a:defRPr sz="9800" kern="1200">
        <a:solidFill>
          <a:schemeClr val="tx1"/>
        </a:solidFill>
        <a:latin typeface="+mn-lt"/>
        <a:ea typeface="+mn-ea"/>
        <a:cs typeface="+mn-cs"/>
      </a:defRPr>
    </a:lvl2pPr>
    <a:lvl3pPr marL="4978908" algn="l" defTabSz="4978908" rtl="0" eaLnBrk="1" latinLnBrk="0" hangingPunct="1">
      <a:defRPr sz="9800" kern="1200">
        <a:solidFill>
          <a:schemeClr val="tx1"/>
        </a:solidFill>
        <a:latin typeface="+mn-lt"/>
        <a:ea typeface="+mn-ea"/>
        <a:cs typeface="+mn-cs"/>
      </a:defRPr>
    </a:lvl3pPr>
    <a:lvl4pPr marL="7468362" algn="l" defTabSz="4978908" rtl="0" eaLnBrk="1" latinLnBrk="0" hangingPunct="1">
      <a:defRPr sz="9800" kern="1200">
        <a:solidFill>
          <a:schemeClr val="tx1"/>
        </a:solidFill>
        <a:latin typeface="+mn-lt"/>
        <a:ea typeface="+mn-ea"/>
        <a:cs typeface="+mn-cs"/>
      </a:defRPr>
    </a:lvl4pPr>
    <a:lvl5pPr marL="9957816" algn="l" defTabSz="4978908" rtl="0" eaLnBrk="1" latinLnBrk="0" hangingPunct="1">
      <a:defRPr sz="9800" kern="1200">
        <a:solidFill>
          <a:schemeClr val="tx1"/>
        </a:solidFill>
        <a:latin typeface="+mn-lt"/>
        <a:ea typeface="+mn-ea"/>
        <a:cs typeface="+mn-cs"/>
      </a:defRPr>
    </a:lvl5pPr>
    <a:lvl6pPr marL="12447270" algn="l" defTabSz="4978908" rtl="0" eaLnBrk="1" latinLnBrk="0" hangingPunct="1">
      <a:defRPr sz="9800" kern="1200">
        <a:solidFill>
          <a:schemeClr val="tx1"/>
        </a:solidFill>
        <a:latin typeface="+mn-lt"/>
        <a:ea typeface="+mn-ea"/>
        <a:cs typeface="+mn-cs"/>
      </a:defRPr>
    </a:lvl6pPr>
    <a:lvl7pPr marL="14936724" algn="l" defTabSz="4978908" rtl="0" eaLnBrk="1" latinLnBrk="0" hangingPunct="1">
      <a:defRPr sz="9800" kern="1200">
        <a:solidFill>
          <a:schemeClr val="tx1"/>
        </a:solidFill>
        <a:latin typeface="+mn-lt"/>
        <a:ea typeface="+mn-ea"/>
        <a:cs typeface="+mn-cs"/>
      </a:defRPr>
    </a:lvl7pPr>
    <a:lvl8pPr marL="17426178" algn="l" defTabSz="4978908" rtl="0" eaLnBrk="1" latinLnBrk="0" hangingPunct="1">
      <a:defRPr sz="9800" kern="1200">
        <a:solidFill>
          <a:schemeClr val="tx1"/>
        </a:solidFill>
        <a:latin typeface="+mn-lt"/>
        <a:ea typeface="+mn-ea"/>
        <a:cs typeface="+mn-cs"/>
      </a:defRPr>
    </a:lvl8pPr>
    <a:lvl9pPr marL="19915632" algn="l" defTabSz="4978908" rtl="0" eaLnBrk="1" latinLnBrk="0" hangingPunct="1">
      <a:defRPr sz="9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103">
          <p15:clr>
            <a:srgbClr val="A4A3A4"/>
          </p15:clr>
        </p15:guide>
        <p15:guide id="2" pos="113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333"/>
    <p:restoredTop sz="96311"/>
  </p:normalViewPr>
  <p:slideViewPr>
    <p:cSldViewPr showGuides="1">
      <p:cViewPr>
        <p:scale>
          <a:sx n="30" d="100"/>
          <a:sy n="30" d="100"/>
        </p:scale>
        <p:origin x="-18" y="2352"/>
      </p:cViewPr>
      <p:guideLst>
        <p:guide orient="horz" pos="16103"/>
        <p:guide pos="113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3633"/>
          </a:xfrm>
          <a:prstGeom prst="rect">
            <a:avLst/>
          </a:prstGeom>
        </p:spPr>
        <p:txBody>
          <a:bodyPr vert="horz" lIns="91440" tIns="45720" rIns="91440" bIns="45720" rtlCol="0"/>
          <a:lstStyle>
            <a:lvl1pPr algn="r">
              <a:defRPr sz="1200"/>
            </a:lvl1pPr>
          </a:lstStyle>
          <a:p>
            <a:fld id="{5BBB4574-E240-4612-A4BD-E63C8781C7E6}" type="datetimeFigureOut">
              <a:rPr lang="en-GB" smtClean="0"/>
              <a:t>28/06/2016</a:t>
            </a:fld>
            <a:endParaRPr lang="en-GB"/>
          </a:p>
        </p:txBody>
      </p:sp>
      <p:sp>
        <p:nvSpPr>
          <p:cNvPr id="4" name="Slide Image Placeholder 3"/>
          <p:cNvSpPr>
            <a:spLocks noGrp="1" noRot="1" noChangeAspect="1"/>
          </p:cNvSpPr>
          <p:nvPr>
            <p:ph type="sldImg" idx="2"/>
          </p:nvPr>
        </p:nvSpPr>
        <p:spPr>
          <a:xfrm>
            <a:off x="2032000" y="739775"/>
            <a:ext cx="2605088" cy="37036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689515"/>
            <a:ext cx="5335270" cy="444269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7316"/>
            <a:ext cx="2889938" cy="49363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377316"/>
            <a:ext cx="2889938" cy="493633"/>
          </a:xfrm>
          <a:prstGeom prst="rect">
            <a:avLst/>
          </a:prstGeom>
        </p:spPr>
        <p:txBody>
          <a:bodyPr vert="horz" lIns="91440" tIns="45720" rIns="91440" bIns="45720" rtlCol="0" anchor="b"/>
          <a:lstStyle>
            <a:lvl1pPr algn="r">
              <a:defRPr sz="1200"/>
            </a:lvl1pPr>
          </a:lstStyle>
          <a:p>
            <a:fld id="{C44DD821-0E0E-41E4-BC96-8E25D1899C2A}" type="slidenum">
              <a:rPr lang="en-GB" smtClean="0"/>
              <a:t>‹#›</a:t>
            </a:fld>
            <a:endParaRPr lang="en-GB"/>
          </a:p>
        </p:txBody>
      </p:sp>
    </p:spTree>
    <p:extLst>
      <p:ext uri="{BB962C8B-B14F-4D97-AF65-F5344CB8AC3E}">
        <p14:creationId xmlns:p14="http://schemas.microsoft.com/office/powerpoint/2010/main" val="1789118337"/>
      </p:ext>
    </p:extLst>
  </p:cSld>
  <p:clrMap bg1="lt1" tx1="dk1" bg2="lt2" tx2="dk2" accent1="accent1" accent2="accent2" accent3="accent3" accent4="accent4" accent5="accent5" accent6="accent6" hlink="hlink" folHlink="folHlink"/>
  <p:notesStyle>
    <a:lvl1pPr marL="0" algn="l" defTabSz="4978908" rtl="0" eaLnBrk="1" latinLnBrk="0" hangingPunct="1">
      <a:defRPr sz="6500" kern="1200">
        <a:solidFill>
          <a:schemeClr val="tx1"/>
        </a:solidFill>
        <a:latin typeface="+mn-lt"/>
        <a:ea typeface="+mn-ea"/>
        <a:cs typeface="+mn-cs"/>
      </a:defRPr>
    </a:lvl1pPr>
    <a:lvl2pPr marL="2489454" algn="l" defTabSz="4978908" rtl="0" eaLnBrk="1" latinLnBrk="0" hangingPunct="1">
      <a:defRPr sz="6500" kern="1200">
        <a:solidFill>
          <a:schemeClr val="tx1"/>
        </a:solidFill>
        <a:latin typeface="+mn-lt"/>
        <a:ea typeface="+mn-ea"/>
        <a:cs typeface="+mn-cs"/>
      </a:defRPr>
    </a:lvl2pPr>
    <a:lvl3pPr marL="4978908" algn="l" defTabSz="4978908" rtl="0" eaLnBrk="1" latinLnBrk="0" hangingPunct="1">
      <a:defRPr sz="6500" kern="1200">
        <a:solidFill>
          <a:schemeClr val="tx1"/>
        </a:solidFill>
        <a:latin typeface="+mn-lt"/>
        <a:ea typeface="+mn-ea"/>
        <a:cs typeface="+mn-cs"/>
      </a:defRPr>
    </a:lvl3pPr>
    <a:lvl4pPr marL="7468362" algn="l" defTabSz="4978908" rtl="0" eaLnBrk="1" latinLnBrk="0" hangingPunct="1">
      <a:defRPr sz="6500" kern="1200">
        <a:solidFill>
          <a:schemeClr val="tx1"/>
        </a:solidFill>
        <a:latin typeface="+mn-lt"/>
        <a:ea typeface="+mn-ea"/>
        <a:cs typeface="+mn-cs"/>
      </a:defRPr>
    </a:lvl4pPr>
    <a:lvl5pPr marL="9957816" algn="l" defTabSz="4978908" rtl="0" eaLnBrk="1" latinLnBrk="0" hangingPunct="1">
      <a:defRPr sz="6500" kern="1200">
        <a:solidFill>
          <a:schemeClr val="tx1"/>
        </a:solidFill>
        <a:latin typeface="+mn-lt"/>
        <a:ea typeface="+mn-ea"/>
        <a:cs typeface="+mn-cs"/>
      </a:defRPr>
    </a:lvl5pPr>
    <a:lvl6pPr marL="12447270" algn="l" defTabSz="4978908" rtl="0" eaLnBrk="1" latinLnBrk="0" hangingPunct="1">
      <a:defRPr sz="6500" kern="1200">
        <a:solidFill>
          <a:schemeClr val="tx1"/>
        </a:solidFill>
        <a:latin typeface="+mn-lt"/>
        <a:ea typeface="+mn-ea"/>
        <a:cs typeface="+mn-cs"/>
      </a:defRPr>
    </a:lvl6pPr>
    <a:lvl7pPr marL="14936724" algn="l" defTabSz="4978908" rtl="0" eaLnBrk="1" latinLnBrk="0" hangingPunct="1">
      <a:defRPr sz="6500" kern="1200">
        <a:solidFill>
          <a:schemeClr val="tx1"/>
        </a:solidFill>
        <a:latin typeface="+mn-lt"/>
        <a:ea typeface="+mn-ea"/>
        <a:cs typeface="+mn-cs"/>
      </a:defRPr>
    </a:lvl7pPr>
    <a:lvl8pPr marL="17426178" algn="l" defTabSz="4978908" rtl="0" eaLnBrk="1" latinLnBrk="0" hangingPunct="1">
      <a:defRPr sz="6500" kern="1200">
        <a:solidFill>
          <a:schemeClr val="tx1"/>
        </a:solidFill>
        <a:latin typeface="+mn-lt"/>
        <a:ea typeface="+mn-ea"/>
        <a:cs typeface="+mn-cs"/>
      </a:defRPr>
    </a:lvl8pPr>
    <a:lvl9pPr marL="19915632" algn="l" defTabSz="4978908" rtl="0" eaLnBrk="1" latinLnBrk="0" hangingPunct="1">
      <a:defRPr sz="6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Previous time-period of nine</a:t>
            </a:r>
            <a:r>
              <a:rPr lang="en-GB" baseline="0" dirty="0" smtClean="0"/>
              <a:t> months (Mar – Nov 2015) numbers recorded were: 22 patients with confirmed mutation. 64% of which were relatives. Large increase in positive mutations in period Mar 2015 – Apr 2016 can be explained by increase in testing in the latter months both in the secondary care clinic </a:t>
            </a:r>
            <a:r>
              <a:rPr lang="en-GB" baseline="0" smtClean="0"/>
              <a:t>and the </a:t>
            </a:r>
            <a:r>
              <a:rPr lang="en-GB" baseline="0" dirty="0" smtClean="0"/>
              <a:t>primary care </a:t>
            </a:r>
            <a:r>
              <a:rPr lang="en-GB" baseline="0" smtClean="0"/>
              <a:t>screening programme. </a:t>
            </a:r>
            <a:endParaRPr lang="en-GB" dirty="0"/>
          </a:p>
        </p:txBody>
      </p:sp>
      <p:sp>
        <p:nvSpPr>
          <p:cNvPr id="4" name="Slide Number Placeholder 3"/>
          <p:cNvSpPr>
            <a:spLocks noGrp="1"/>
          </p:cNvSpPr>
          <p:nvPr>
            <p:ph type="sldNum" sz="quarter" idx="10"/>
          </p:nvPr>
        </p:nvSpPr>
        <p:spPr/>
        <p:txBody>
          <a:bodyPr/>
          <a:lstStyle/>
          <a:p>
            <a:fld id="{C44DD821-0E0E-41E4-BC96-8E25D1899C2A}" type="slidenum">
              <a:rPr lang="en-GB" smtClean="0"/>
              <a:t>1</a:t>
            </a:fld>
            <a:endParaRPr lang="en-GB"/>
          </a:p>
        </p:txBody>
      </p:sp>
    </p:spTree>
    <p:extLst>
      <p:ext uri="{BB962C8B-B14F-4D97-AF65-F5344CB8AC3E}">
        <p14:creationId xmlns:p14="http://schemas.microsoft.com/office/powerpoint/2010/main" val="1805671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00338" y="15882520"/>
            <a:ext cx="30603825" cy="10959172"/>
          </a:xfrm>
        </p:spPr>
        <p:txBody>
          <a:bodyPr/>
          <a:lstStyle/>
          <a:p>
            <a:r>
              <a:rPr lang="en-US" smtClean="0"/>
              <a:t>Click to edit Master title style</a:t>
            </a:r>
            <a:endParaRPr lang="en-GB"/>
          </a:p>
        </p:txBody>
      </p:sp>
      <p:sp>
        <p:nvSpPr>
          <p:cNvPr id="3" name="Subtitle 2"/>
          <p:cNvSpPr>
            <a:spLocks noGrp="1"/>
          </p:cNvSpPr>
          <p:nvPr>
            <p:ph type="subTitle" idx="1"/>
          </p:nvPr>
        </p:nvSpPr>
        <p:spPr>
          <a:xfrm>
            <a:off x="5400675" y="28971981"/>
            <a:ext cx="25203150" cy="13065795"/>
          </a:xfrm>
        </p:spPr>
        <p:txBody>
          <a:bodyPr/>
          <a:lstStyle>
            <a:lvl1pPr marL="0" indent="0" algn="ctr">
              <a:buNone/>
              <a:defRPr>
                <a:solidFill>
                  <a:schemeClr val="tx1">
                    <a:tint val="75000"/>
                  </a:schemeClr>
                </a:solidFill>
              </a:defRPr>
            </a:lvl1pPr>
            <a:lvl2pPr marL="2489454" indent="0" algn="ctr">
              <a:buNone/>
              <a:defRPr>
                <a:solidFill>
                  <a:schemeClr val="tx1">
                    <a:tint val="75000"/>
                  </a:schemeClr>
                </a:solidFill>
              </a:defRPr>
            </a:lvl2pPr>
            <a:lvl3pPr marL="4978908" indent="0" algn="ctr">
              <a:buNone/>
              <a:defRPr>
                <a:solidFill>
                  <a:schemeClr val="tx1">
                    <a:tint val="75000"/>
                  </a:schemeClr>
                </a:solidFill>
              </a:defRPr>
            </a:lvl3pPr>
            <a:lvl4pPr marL="7468362" indent="0" algn="ctr">
              <a:buNone/>
              <a:defRPr>
                <a:solidFill>
                  <a:schemeClr val="tx1">
                    <a:tint val="75000"/>
                  </a:schemeClr>
                </a:solidFill>
              </a:defRPr>
            </a:lvl4pPr>
            <a:lvl5pPr marL="9957816" indent="0" algn="ctr">
              <a:buNone/>
              <a:defRPr>
                <a:solidFill>
                  <a:schemeClr val="tx1">
                    <a:tint val="75000"/>
                  </a:schemeClr>
                </a:solidFill>
              </a:defRPr>
            </a:lvl5pPr>
            <a:lvl6pPr marL="12447270" indent="0" algn="ctr">
              <a:buNone/>
              <a:defRPr>
                <a:solidFill>
                  <a:schemeClr val="tx1">
                    <a:tint val="75000"/>
                  </a:schemeClr>
                </a:solidFill>
              </a:defRPr>
            </a:lvl6pPr>
            <a:lvl7pPr marL="14936724" indent="0" algn="ctr">
              <a:buNone/>
              <a:defRPr>
                <a:solidFill>
                  <a:schemeClr val="tx1">
                    <a:tint val="75000"/>
                  </a:schemeClr>
                </a:solidFill>
              </a:defRPr>
            </a:lvl7pPr>
            <a:lvl8pPr marL="17426178" indent="0" algn="ctr">
              <a:buNone/>
              <a:defRPr>
                <a:solidFill>
                  <a:schemeClr val="tx1">
                    <a:tint val="75000"/>
                  </a:schemeClr>
                </a:solidFill>
              </a:defRPr>
            </a:lvl8pPr>
            <a:lvl9pPr marL="19915632"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B4B59A2-5670-48CB-8961-583BEDFD583B}" type="datetimeFigureOut">
              <a:rPr lang="en-GB" smtClean="0"/>
              <a:t>28/06/2016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1934893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B4B59A2-5670-48CB-8961-583BEDFD583B}" type="datetimeFigureOut">
              <a:rPr lang="en-GB" smtClean="0"/>
              <a:t>28/06/2016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2473285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03262" y="2047455"/>
            <a:ext cx="8101013" cy="43623661"/>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800225" y="2047455"/>
            <a:ext cx="23702963" cy="436236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B4B59A2-5670-48CB-8961-583BEDFD583B}" type="datetimeFigureOut">
              <a:rPr lang="en-GB" smtClean="0"/>
              <a:t>28/06/2016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3917309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B4B59A2-5670-48CB-8961-583BEDFD583B}" type="datetimeFigureOut">
              <a:rPr lang="en-GB" smtClean="0"/>
              <a:t>28/06/2016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2332317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44107" y="32853851"/>
            <a:ext cx="30603825" cy="10154395"/>
          </a:xfrm>
        </p:spPr>
        <p:txBody>
          <a:bodyPr anchor="t"/>
          <a:lstStyle>
            <a:lvl1pPr algn="l">
              <a:defRPr sz="21800" b="1" cap="all"/>
            </a:lvl1pPr>
          </a:lstStyle>
          <a:p>
            <a:r>
              <a:rPr lang="en-US" smtClean="0"/>
              <a:t>Click to edit Master title style</a:t>
            </a:r>
            <a:endParaRPr lang="en-GB"/>
          </a:p>
        </p:txBody>
      </p:sp>
      <p:sp>
        <p:nvSpPr>
          <p:cNvPr id="3" name="Text Placeholder 2"/>
          <p:cNvSpPr>
            <a:spLocks noGrp="1"/>
          </p:cNvSpPr>
          <p:nvPr>
            <p:ph type="body" idx="1"/>
          </p:nvPr>
        </p:nvSpPr>
        <p:spPr>
          <a:xfrm>
            <a:off x="2844107" y="21669818"/>
            <a:ext cx="30603825" cy="11184033"/>
          </a:xfrm>
        </p:spPr>
        <p:txBody>
          <a:bodyPr anchor="b"/>
          <a:lstStyle>
            <a:lvl1pPr marL="0" indent="0">
              <a:buNone/>
              <a:defRPr sz="10900">
                <a:solidFill>
                  <a:schemeClr val="tx1">
                    <a:tint val="75000"/>
                  </a:schemeClr>
                </a:solidFill>
              </a:defRPr>
            </a:lvl1pPr>
            <a:lvl2pPr marL="2489454" indent="0">
              <a:buNone/>
              <a:defRPr sz="9800">
                <a:solidFill>
                  <a:schemeClr val="tx1">
                    <a:tint val="75000"/>
                  </a:schemeClr>
                </a:solidFill>
              </a:defRPr>
            </a:lvl2pPr>
            <a:lvl3pPr marL="4978908" indent="0">
              <a:buNone/>
              <a:defRPr sz="8700">
                <a:solidFill>
                  <a:schemeClr val="tx1">
                    <a:tint val="75000"/>
                  </a:schemeClr>
                </a:solidFill>
              </a:defRPr>
            </a:lvl3pPr>
            <a:lvl4pPr marL="7468362" indent="0">
              <a:buNone/>
              <a:defRPr sz="7600">
                <a:solidFill>
                  <a:schemeClr val="tx1">
                    <a:tint val="75000"/>
                  </a:schemeClr>
                </a:solidFill>
              </a:defRPr>
            </a:lvl4pPr>
            <a:lvl5pPr marL="9957816" indent="0">
              <a:buNone/>
              <a:defRPr sz="7600">
                <a:solidFill>
                  <a:schemeClr val="tx1">
                    <a:tint val="75000"/>
                  </a:schemeClr>
                </a:solidFill>
              </a:defRPr>
            </a:lvl5pPr>
            <a:lvl6pPr marL="12447270" indent="0">
              <a:buNone/>
              <a:defRPr sz="7600">
                <a:solidFill>
                  <a:schemeClr val="tx1">
                    <a:tint val="75000"/>
                  </a:schemeClr>
                </a:solidFill>
              </a:defRPr>
            </a:lvl6pPr>
            <a:lvl7pPr marL="14936724" indent="0">
              <a:buNone/>
              <a:defRPr sz="7600">
                <a:solidFill>
                  <a:schemeClr val="tx1">
                    <a:tint val="75000"/>
                  </a:schemeClr>
                </a:solidFill>
              </a:defRPr>
            </a:lvl7pPr>
            <a:lvl8pPr marL="17426178" indent="0">
              <a:buNone/>
              <a:defRPr sz="7600">
                <a:solidFill>
                  <a:schemeClr val="tx1">
                    <a:tint val="75000"/>
                  </a:schemeClr>
                </a:solidFill>
              </a:defRPr>
            </a:lvl8pPr>
            <a:lvl9pPr marL="19915632" indent="0">
              <a:buNone/>
              <a:defRPr sz="7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4B59A2-5670-48CB-8961-583BEDFD583B}" type="datetimeFigureOut">
              <a:rPr lang="en-GB" smtClean="0"/>
              <a:t>28/06/2016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2871682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800225" y="11929643"/>
            <a:ext cx="15901988" cy="33741473"/>
          </a:xfrm>
        </p:spPr>
        <p:txBody>
          <a:bodyPr/>
          <a:lstStyle>
            <a:lvl1pPr>
              <a:defRPr sz="15200"/>
            </a:lvl1pPr>
            <a:lvl2pPr>
              <a:defRPr sz="13100"/>
            </a:lvl2pPr>
            <a:lvl3pPr>
              <a:defRPr sz="10900"/>
            </a:lvl3pPr>
            <a:lvl4pPr>
              <a:defRPr sz="9800"/>
            </a:lvl4pPr>
            <a:lvl5pPr>
              <a:defRPr sz="9800"/>
            </a:lvl5pPr>
            <a:lvl6pPr>
              <a:defRPr sz="9800"/>
            </a:lvl6pPr>
            <a:lvl7pPr>
              <a:defRPr sz="9800"/>
            </a:lvl7pPr>
            <a:lvl8pPr>
              <a:defRPr sz="9800"/>
            </a:lvl8pPr>
            <a:lvl9pPr>
              <a:defRPr sz="9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18302287" y="11929643"/>
            <a:ext cx="15901988" cy="33741473"/>
          </a:xfrm>
        </p:spPr>
        <p:txBody>
          <a:bodyPr/>
          <a:lstStyle>
            <a:lvl1pPr>
              <a:defRPr sz="15200"/>
            </a:lvl1pPr>
            <a:lvl2pPr>
              <a:defRPr sz="13100"/>
            </a:lvl2pPr>
            <a:lvl3pPr>
              <a:defRPr sz="10900"/>
            </a:lvl3pPr>
            <a:lvl4pPr>
              <a:defRPr sz="9800"/>
            </a:lvl4pPr>
            <a:lvl5pPr>
              <a:defRPr sz="9800"/>
            </a:lvl5pPr>
            <a:lvl6pPr>
              <a:defRPr sz="9800"/>
            </a:lvl6pPr>
            <a:lvl7pPr>
              <a:defRPr sz="9800"/>
            </a:lvl7pPr>
            <a:lvl8pPr>
              <a:defRPr sz="9800"/>
            </a:lvl8pPr>
            <a:lvl9pPr>
              <a:defRPr sz="9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B4B59A2-5670-48CB-8961-583BEDFD583B}" type="datetimeFigureOut">
              <a:rPr lang="en-GB" smtClean="0"/>
              <a:t>28/06/2016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2513749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1800225" y="11444410"/>
            <a:ext cx="15908240" cy="4769485"/>
          </a:xfrm>
        </p:spPr>
        <p:txBody>
          <a:bodyPr anchor="b"/>
          <a:lstStyle>
            <a:lvl1pPr marL="0" indent="0">
              <a:buNone/>
              <a:defRPr sz="13100" b="1"/>
            </a:lvl1pPr>
            <a:lvl2pPr marL="2489454" indent="0">
              <a:buNone/>
              <a:defRPr sz="10900" b="1"/>
            </a:lvl2pPr>
            <a:lvl3pPr marL="4978908" indent="0">
              <a:buNone/>
              <a:defRPr sz="9800" b="1"/>
            </a:lvl3pPr>
            <a:lvl4pPr marL="7468362" indent="0">
              <a:buNone/>
              <a:defRPr sz="8700" b="1"/>
            </a:lvl4pPr>
            <a:lvl5pPr marL="9957816" indent="0">
              <a:buNone/>
              <a:defRPr sz="8700" b="1"/>
            </a:lvl5pPr>
            <a:lvl6pPr marL="12447270" indent="0">
              <a:buNone/>
              <a:defRPr sz="8700" b="1"/>
            </a:lvl6pPr>
            <a:lvl7pPr marL="14936724" indent="0">
              <a:buNone/>
              <a:defRPr sz="8700" b="1"/>
            </a:lvl7pPr>
            <a:lvl8pPr marL="17426178" indent="0">
              <a:buNone/>
              <a:defRPr sz="8700" b="1"/>
            </a:lvl8pPr>
            <a:lvl9pPr marL="19915632" indent="0">
              <a:buNone/>
              <a:defRPr sz="8700" b="1"/>
            </a:lvl9pPr>
          </a:lstStyle>
          <a:p>
            <a:pPr lvl="0"/>
            <a:r>
              <a:rPr lang="en-US" smtClean="0"/>
              <a:t>Click to edit Master text styles</a:t>
            </a:r>
          </a:p>
        </p:txBody>
      </p:sp>
      <p:sp>
        <p:nvSpPr>
          <p:cNvPr id="4" name="Content Placeholder 3"/>
          <p:cNvSpPr>
            <a:spLocks noGrp="1"/>
          </p:cNvSpPr>
          <p:nvPr>
            <p:ph sz="half" idx="2"/>
          </p:nvPr>
        </p:nvSpPr>
        <p:spPr>
          <a:xfrm>
            <a:off x="1800225" y="16213894"/>
            <a:ext cx="15908240" cy="29457218"/>
          </a:xfrm>
        </p:spPr>
        <p:txBody>
          <a:bodyPr/>
          <a:lstStyle>
            <a:lvl1pPr>
              <a:defRPr sz="13100"/>
            </a:lvl1pPr>
            <a:lvl2pPr>
              <a:defRPr sz="10900"/>
            </a:lvl2pPr>
            <a:lvl3pPr>
              <a:defRPr sz="9800"/>
            </a:lvl3pPr>
            <a:lvl4pPr>
              <a:defRPr sz="8700"/>
            </a:lvl4pPr>
            <a:lvl5pPr>
              <a:defRPr sz="8700"/>
            </a:lvl5pPr>
            <a:lvl6pPr>
              <a:defRPr sz="8700"/>
            </a:lvl6pPr>
            <a:lvl7pPr>
              <a:defRPr sz="8700"/>
            </a:lvl7pPr>
            <a:lvl8pPr>
              <a:defRPr sz="8700"/>
            </a:lvl8pPr>
            <a:lvl9pPr>
              <a:defRPr sz="8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18289788" y="11444410"/>
            <a:ext cx="15914489" cy="4769485"/>
          </a:xfrm>
        </p:spPr>
        <p:txBody>
          <a:bodyPr anchor="b"/>
          <a:lstStyle>
            <a:lvl1pPr marL="0" indent="0">
              <a:buNone/>
              <a:defRPr sz="13100" b="1"/>
            </a:lvl1pPr>
            <a:lvl2pPr marL="2489454" indent="0">
              <a:buNone/>
              <a:defRPr sz="10900" b="1"/>
            </a:lvl2pPr>
            <a:lvl3pPr marL="4978908" indent="0">
              <a:buNone/>
              <a:defRPr sz="9800" b="1"/>
            </a:lvl3pPr>
            <a:lvl4pPr marL="7468362" indent="0">
              <a:buNone/>
              <a:defRPr sz="8700" b="1"/>
            </a:lvl4pPr>
            <a:lvl5pPr marL="9957816" indent="0">
              <a:buNone/>
              <a:defRPr sz="8700" b="1"/>
            </a:lvl5pPr>
            <a:lvl6pPr marL="12447270" indent="0">
              <a:buNone/>
              <a:defRPr sz="8700" b="1"/>
            </a:lvl6pPr>
            <a:lvl7pPr marL="14936724" indent="0">
              <a:buNone/>
              <a:defRPr sz="8700" b="1"/>
            </a:lvl7pPr>
            <a:lvl8pPr marL="17426178" indent="0">
              <a:buNone/>
              <a:defRPr sz="8700" b="1"/>
            </a:lvl8pPr>
            <a:lvl9pPr marL="19915632" indent="0">
              <a:buNone/>
              <a:defRPr sz="8700" b="1"/>
            </a:lvl9pPr>
          </a:lstStyle>
          <a:p>
            <a:pPr lvl="0"/>
            <a:r>
              <a:rPr lang="en-US" smtClean="0"/>
              <a:t>Click to edit Master text styles</a:t>
            </a:r>
          </a:p>
        </p:txBody>
      </p:sp>
      <p:sp>
        <p:nvSpPr>
          <p:cNvPr id="6" name="Content Placeholder 5"/>
          <p:cNvSpPr>
            <a:spLocks noGrp="1"/>
          </p:cNvSpPr>
          <p:nvPr>
            <p:ph sz="quarter" idx="4"/>
          </p:nvPr>
        </p:nvSpPr>
        <p:spPr>
          <a:xfrm>
            <a:off x="18289788" y="16213894"/>
            <a:ext cx="15914489" cy="29457218"/>
          </a:xfrm>
        </p:spPr>
        <p:txBody>
          <a:bodyPr/>
          <a:lstStyle>
            <a:lvl1pPr>
              <a:defRPr sz="13100"/>
            </a:lvl1pPr>
            <a:lvl2pPr>
              <a:defRPr sz="10900"/>
            </a:lvl2pPr>
            <a:lvl3pPr>
              <a:defRPr sz="9800"/>
            </a:lvl3pPr>
            <a:lvl4pPr>
              <a:defRPr sz="8700"/>
            </a:lvl4pPr>
            <a:lvl5pPr>
              <a:defRPr sz="8700"/>
            </a:lvl5pPr>
            <a:lvl6pPr>
              <a:defRPr sz="8700"/>
            </a:lvl6pPr>
            <a:lvl7pPr>
              <a:defRPr sz="8700"/>
            </a:lvl7pPr>
            <a:lvl8pPr>
              <a:defRPr sz="8700"/>
            </a:lvl8pPr>
            <a:lvl9pPr>
              <a:defRPr sz="8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B4B59A2-5670-48CB-8961-583BEDFD583B}" type="datetimeFigureOut">
              <a:rPr lang="en-GB" smtClean="0"/>
              <a:t>28/06/2016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2366249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B4B59A2-5670-48CB-8961-583BEDFD583B}" type="datetimeFigureOut">
              <a:rPr lang="en-GB" smtClean="0"/>
              <a:t>28/06/2016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3183184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4B59A2-5670-48CB-8961-583BEDFD583B}" type="datetimeFigureOut">
              <a:rPr lang="en-GB" smtClean="0"/>
              <a:t>28/06/2016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3992068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00227" y="2035613"/>
            <a:ext cx="11845232" cy="8663190"/>
          </a:xfrm>
        </p:spPr>
        <p:txBody>
          <a:bodyPr anchor="b"/>
          <a:lstStyle>
            <a:lvl1pPr algn="l">
              <a:defRPr sz="10900" b="1"/>
            </a:lvl1pPr>
          </a:lstStyle>
          <a:p>
            <a:r>
              <a:rPr lang="en-US" smtClean="0"/>
              <a:t>Click to edit Master title style</a:t>
            </a:r>
            <a:endParaRPr lang="en-GB"/>
          </a:p>
        </p:txBody>
      </p:sp>
      <p:sp>
        <p:nvSpPr>
          <p:cNvPr id="3" name="Content Placeholder 2"/>
          <p:cNvSpPr>
            <a:spLocks noGrp="1"/>
          </p:cNvSpPr>
          <p:nvPr>
            <p:ph idx="1"/>
          </p:nvPr>
        </p:nvSpPr>
        <p:spPr>
          <a:xfrm>
            <a:off x="14076759" y="2035617"/>
            <a:ext cx="20127516" cy="43635499"/>
          </a:xfrm>
        </p:spPr>
        <p:txBody>
          <a:bodyPr/>
          <a:lstStyle>
            <a:lvl1pPr>
              <a:defRPr sz="17400"/>
            </a:lvl1pPr>
            <a:lvl2pPr>
              <a:defRPr sz="15200"/>
            </a:lvl2pPr>
            <a:lvl3pPr>
              <a:defRPr sz="13100"/>
            </a:lvl3pPr>
            <a:lvl4pPr>
              <a:defRPr sz="10900"/>
            </a:lvl4pPr>
            <a:lvl5pPr>
              <a:defRPr sz="10900"/>
            </a:lvl5pPr>
            <a:lvl6pPr>
              <a:defRPr sz="10900"/>
            </a:lvl6pPr>
            <a:lvl7pPr>
              <a:defRPr sz="10900"/>
            </a:lvl7pPr>
            <a:lvl8pPr>
              <a:defRPr sz="10900"/>
            </a:lvl8pPr>
            <a:lvl9pPr>
              <a:defRPr sz="10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1800227" y="10698807"/>
            <a:ext cx="11845232" cy="34972309"/>
          </a:xfrm>
        </p:spPr>
        <p:txBody>
          <a:bodyPr/>
          <a:lstStyle>
            <a:lvl1pPr marL="0" indent="0">
              <a:buNone/>
              <a:defRPr sz="7600"/>
            </a:lvl1pPr>
            <a:lvl2pPr marL="2489454" indent="0">
              <a:buNone/>
              <a:defRPr sz="6500"/>
            </a:lvl2pPr>
            <a:lvl3pPr marL="4978908" indent="0">
              <a:buNone/>
              <a:defRPr sz="5400"/>
            </a:lvl3pPr>
            <a:lvl4pPr marL="7468362" indent="0">
              <a:buNone/>
              <a:defRPr sz="4900"/>
            </a:lvl4pPr>
            <a:lvl5pPr marL="9957816" indent="0">
              <a:buNone/>
              <a:defRPr sz="4900"/>
            </a:lvl5pPr>
            <a:lvl6pPr marL="12447270" indent="0">
              <a:buNone/>
              <a:defRPr sz="4900"/>
            </a:lvl6pPr>
            <a:lvl7pPr marL="14936724" indent="0">
              <a:buNone/>
              <a:defRPr sz="4900"/>
            </a:lvl7pPr>
            <a:lvl8pPr marL="17426178" indent="0">
              <a:buNone/>
              <a:defRPr sz="4900"/>
            </a:lvl8pPr>
            <a:lvl9pPr marL="19915632" indent="0">
              <a:buNone/>
              <a:defRPr sz="4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4B59A2-5670-48CB-8961-583BEDFD583B}" type="datetimeFigureOut">
              <a:rPr lang="en-GB" smtClean="0"/>
              <a:t>28/06/2016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2872755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57134" y="35788918"/>
            <a:ext cx="21602700" cy="4225084"/>
          </a:xfrm>
        </p:spPr>
        <p:txBody>
          <a:bodyPr anchor="b"/>
          <a:lstStyle>
            <a:lvl1pPr algn="l">
              <a:defRPr sz="10900" b="1"/>
            </a:lvl1pPr>
          </a:lstStyle>
          <a:p>
            <a:r>
              <a:rPr lang="en-US" smtClean="0"/>
              <a:t>Click to edit Master title style</a:t>
            </a:r>
            <a:endParaRPr lang="en-GB"/>
          </a:p>
        </p:txBody>
      </p:sp>
      <p:sp>
        <p:nvSpPr>
          <p:cNvPr id="3" name="Picture Placeholder 2"/>
          <p:cNvSpPr>
            <a:spLocks noGrp="1"/>
          </p:cNvSpPr>
          <p:nvPr>
            <p:ph type="pic" idx="1"/>
          </p:nvPr>
        </p:nvSpPr>
        <p:spPr>
          <a:xfrm>
            <a:off x="7057134" y="4568294"/>
            <a:ext cx="21602700" cy="30676215"/>
          </a:xfrm>
        </p:spPr>
        <p:txBody>
          <a:bodyPr/>
          <a:lstStyle>
            <a:lvl1pPr marL="0" indent="0">
              <a:buNone/>
              <a:defRPr sz="17400"/>
            </a:lvl1pPr>
            <a:lvl2pPr marL="2489454" indent="0">
              <a:buNone/>
              <a:defRPr sz="15200"/>
            </a:lvl2pPr>
            <a:lvl3pPr marL="4978908" indent="0">
              <a:buNone/>
              <a:defRPr sz="13100"/>
            </a:lvl3pPr>
            <a:lvl4pPr marL="7468362" indent="0">
              <a:buNone/>
              <a:defRPr sz="10900"/>
            </a:lvl4pPr>
            <a:lvl5pPr marL="9957816" indent="0">
              <a:buNone/>
              <a:defRPr sz="10900"/>
            </a:lvl5pPr>
            <a:lvl6pPr marL="12447270" indent="0">
              <a:buNone/>
              <a:defRPr sz="10900"/>
            </a:lvl6pPr>
            <a:lvl7pPr marL="14936724" indent="0">
              <a:buNone/>
              <a:defRPr sz="10900"/>
            </a:lvl7pPr>
            <a:lvl8pPr marL="17426178" indent="0">
              <a:buNone/>
              <a:defRPr sz="10900"/>
            </a:lvl8pPr>
            <a:lvl9pPr marL="19915632" indent="0">
              <a:buNone/>
              <a:defRPr sz="10900"/>
            </a:lvl9pPr>
          </a:lstStyle>
          <a:p>
            <a:endParaRPr lang="en-GB"/>
          </a:p>
        </p:txBody>
      </p:sp>
      <p:sp>
        <p:nvSpPr>
          <p:cNvPr id="4" name="Text Placeholder 3"/>
          <p:cNvSpPr>
            <a:spLocks noGrp="1"/>
          </p:cNvSpPr>
          <p:nvPr>
            <p:ph type="body" sz="half" idx="2"/>
          </p:nvPr>
        </p:nvSpPr>
        <p:spPr>
          <a:xfrm>
            <a:off x="7057134" y="40014002"/>
            <a:ext cx="21602700" cy="6000321"/>
          </a:xfrm>
        </p:spPr>
        <p:txBody>
          <a:bodyPr/>
          <a:lstStyle>
            <a:lvl1pPr marL="0" indent="0">
              <a:buNone/>
              <a:defRPr sz="7600"/>
            </a:lvl1pPr>
            <a:lvl2pPr marL="2489454" indent="0">
              <a:buNone/>
              <a:defRPr sz="6500"/>
            </a:lvl2pPr>
            <a:lvl3pPr marL="4978908" indent="0">
              <a:buNone/>
              <a:defRPr sz="5400"/>
            </a:lvl3pPr>
            <a:lvl4pPr marL="7468362" indent="0">
              <a:buNone/>
              <a:defRPr sz="4900"/>
            </a:lvl4pPr>
            <a:lvl5pPr marL="9957816" indent="0">
              <a:buNone/>
              <a:defRPr sz="4900"/>
            </a:lvl5pPr>
            <a:lvl6pPr marL="12447270" indent="0">
              <a:buNone/>
              <a:defRPr sz="4900"/>
            </a:lvl6pPr>
            <a:lvl7pPr marL="14936724" indent="0">
              <a:buNone/>
              <a:defRPr sz="4900"/>
            </a:lvl7pPr>
            <a:lvl8pPr marL="17426178" indent="0">
              <a:buNone/>
              <a:defRPr sz="4900"/>
            </a:lvl8pPr>
            <a:lvl9pPr marL="19915632" indent="0">
              <a:buNone/>
              <a:defRPr sz="4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4B59A2-5670-48CB-8961-583BEDFD583B}" type="datetimeFigureOut">
              <a:rPr lang="en-GB" smtClean="0"/>
              <a:t>28/06/2016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A3ABA6-4764-4674-B670-59145FD268AD}" type="slidenum">
              <a:rPr lang="en-GB" smtClean="0"/>
              <a:t>‹#›</a:t>
            </a:fld>
            <a:endParaRPr lang="en-GB"/>
          </a:p>
        </p:txBody>
      </p:sp>
    </p:spTree>
    <p:extLst>
      <p:ext uri="{BB962C8B-B14F-4D97-AF65-F5344CB8AC3E}">
        <p14:creationId xmlns:p14="http://schemas.microsoft.com/office/powerpoint/2010/main" val="748730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00225" y="2047452"/>
            <a:ext cx="32404050" cy="8521171"/>
          </a:xfrm>
          <a:prstGeom prst="rect">
            <a:avLst/>
          </a:prstGeom>
        </p:spPr>
        <p:txBody>
          <a:bodyPr vert="horz" lIns="497891" tIns="248945" rIns="497891" bIns="248945"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1800225" y="11929643"/>
            <a:ext cx="32404050" cy="33741473"/>
          </a:xfrm>
          <a:prstGeom prst="rect">
            <a:avLst/>
          </a:prstGeom>
        </p:spPr>
        <p:txBody>
          <a:bodyPr vert="horz" lIns="497891" tIns="248945" rIns="497891" bIns="24894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1800225" y="47387181"/>
            <a:ext cx="8401050" cy="2722041"/>
          </a:xfrm>
          <a:prstGeom prst="rect">
            <a:avLst/>
          </a:prstGeom>
        </p:spPr>
        <p:txBody>
          <a:bodyPr vert="horz" lIns="497891" tIns="248945" rIns="497891" bIns="248945" rtlCol="0" anchor="ctr"/>
          <a:lstStyle>
            <a:lvl1pPr algn="l">
              <a:defRPr sz="6500">
                <a:solidFill>
                  <a:schemeClr val="tx1">
                    <a:tint val="75000"/>
                  </a:schemeClr>
                </a:solidFill>
              </a:defRPr>
            </a:lvl1pPr>
          </a:lstStyle>
          <a:p>
            <a:fld id="{BB4B59A2-5670-48CB-8961-583BEDFD583B}" type="datetimeFigureOut">
              <a:rPr lang="en-GB" smtClean="0"/>
              <a:t>28/06/2016</a:t>
            </a:fld>
            <a:endParaRPr lang="en-GB"/>
          </a:p>
        </p:txBody>
      </p:sp>
      <p:sp>
        <p:nvSpPr>
          <p:cNvPr id="5" name="Footer Placeholder 4"/>
          <p:cNvSpPr>
            <a:spLocks noGrp="1"/>
          </p:cNvSpPr>
          <p:nvPr>
            <p:ph type="ftr" sz="quarter" idx="3"/>
          </p:nvPr>
        </p:nvSpPr>
        <p:spPr>
          <a:xfrm>
            <a:off x="12301538" y="47387181"/>
            <a:ext cx="11401425" cy="2722041"/>
          </a:xfrm>
          <a:prstGeom prst="rect">
            <a:avLst/>
          </a:prstGeom>
        </p:spPr>
        <p:txBody>
          <a:bodyPr vert="horz" lIns="497891" tIns="248945" rIns="497891" bIns="248945" rtlCol="0" anchor="ctr"/>
          <a:lstStyle>
            <a:lvl1pPr algn="ctr">
              <a:defRPr sz="65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25803225" y="47387181"/>
            <a:ext cx="8401050" cy="2722041"/>
          </a:xfrm>
          <a:prstGeom prst="rect">
            <a:avLst/>
          </a:prstGeom>
        </p:spPr>
        <p:txBody>
          <a:bodyPr vert="horz" lIns="497891" tIns="248945" rIns="497891" bIns="248945" rtlCol="0" anchor="ctr"/>
          <a:lstStyle>
            <a:lvl1pPr algn="r">
              <a:defRPr sz="6500">
                <a:solidFill>
                  <a:schemeClr val="tx1">
                    <a:tint val="75000"/>
                  </a:schemeClr>
                </a:solidFill>
              </a:defRPr>
            </a:lvl1pPr>
          </a:lstStyle>
          <a:p>
            <a:fld id="{CDA3ABA6-4764-4674-B670-59145FD268AD}" type="slidenum">
              <a:rPr lang="en-GB" smtClean="0"/>
              <a:t>‹#›</a:t>
            </a:fld>
            <a:endParaRPr lang="en-GB"/>
          </a:p>
        </p:txBody>
      </p:sp>
    </p:spTree>
    <p:extLst>
      <p:ext uri="{BB962C8B-B14F-4D97-AF65-F5344CB8AC3E}">
        <p14:creationId xmlns:p14="http://schemas.microsoft.com/office/powerpoint/2010/main" val="278056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978908" rtl="0" eaLnBrk="1" latinLnBrk="0" hangingPunct="1">
        <a:spcBef>
          <a:spcPct val="0"/>
        </a:spcBef>
        <a:buNone/>
        <a:defRPr sz="24000" kern="1200">
          <a:solidFill>
            <a:schemeClr val="tx1"/>
          </a:solidFill>
          <a:latin typeface="+mj-lt"/>
          <a:ea typeface="+mj-ea"/>
          <a:cs typeface="+mj-cs"/>
        </a:defRPr>
      </a:lvl1pPr>
    </p:titleStyle>
    <p:bodyStyle>
      <a:lvl1pPr marL="1867091" indent="-1867091" algn="l" defTabSz="4978908" rtl="0" eaLnBrk="1" latinLnBrk="0" hangingPunct="1">
        <a:spcBef>
          <a:spcPct val="20000"/>
        </a:spcBef>
        <a:buFont typeface="Arial" panose="020B0604020202020204" pitchFamily="34" charset="0"/>
        <a:buChar char="•"/>
        <a:defRPr sz="17400" kern="1200">
          <a:solidFill>
            <a:schemeClr val="tx1"/>
          </a:solidFill>
          <a:latin typeface="+mn-lt"/>
          <a:ea typeface="+mn-ea"/>
          <a:cs typeface="+mn-cs"/>
        </a:defRPr>
      </a:lvl1pPr>
      <a:lvl2pPr marL="4045363" indent="-1555909" algn="l" defTabSz="4978908" rtl="0" eaLnBrk="1" latinLnBrk="0" hangingPunct="1">
        <a:spcBef>
          <a:spcPct val="20000"/>
        </a:spcBef>
        <a:buFont typeface="Arial" panose="020B0604020202020204" pitchFamily="34" charset="0"/>
        <a:buChar char="–"/>
        <a:defRPr sz="15200" kern="1200">
          <a:solidFill>
            <a:schemeClr val="tx1"/>
          </a:solidFill>
          <a:latin typeface="+mn-lt"/>
          <a:ea typeface="+mn-ea"/>
          <a:cs typeface="+mn-cs"/>
        </a:defRPr>
      </a:lvl2pPr>
      <a:lvl3pPr marL="6223635" indent="-1244727" algn="l" defTabSz="4978908" rtl="0" eaLnBrk="1" latinLnBrk="0" hangingPunct="1">
        <a:spcBef>
          <a:spcPct val="20000"/>
        </a:spcBef>
        <a:buFont typeface="Arial" panose="020B0604020202020204" pitchFamily="34" charset="0"/>
        <a:buChar char="•"/>
        <a:defRPr sz="13100" kern="1200">
          <a:solidFill>
            <a:schemeClr val="tx1"/>
          </a:solidFill>
          <a:latin typeface="+mn-lt"/>
          <a:ea typeface="+mn-ea"/>
          <a:cs typeface="+mn-cs"/>
        </a:defRPr>
      </a:lvl3pPr>
      <a:lvl4pPr marL="8713089" indent="-1244727" algn="l" defTabSz="4978908" rtl="0" eaLnBrk="1" latinLnBrk="0" hangingPunct="1">
        <a:spcBef>
          <a:spcPct val="20000"/>
        </a:spcBef>
        <a:buFont typeface="Arial" panose="020B0604020202020204" pitchFamily="34" charset="0"/>
        <a:buChar char="–"/>
        <a:defRPr sz="10900" kern="1200">
          <a:solidFill>
            <a:schemeClr val="tx1"/>
          </a:solidFill>
          <a:latin typeface="+mn-lt"/>
          <a:ea typeface="+mn-ea"/>
          <a:cs typeface="+mn-cs"/>
        </a:defRPr>
      </a:lvl4pPr>
      <a:lvl5pPr marL="11202543" indent="-1244727" algn="l" defTabSz="4978908" rtl="0" eaLnBrk="1" latinLnBrk="0" hangingPunct="1">
        <a:spcBef>
          <a:spcPct val="20000"/>
        </a:spcBef>
        <a:buFont typeface="Arial" panose="020B0604020202020204" pitchFamily="34" charset="0"/>
        <a:buChar char="»"/>
        <a:defRPr sz="10900" kern="1200">
          <a:solidFill>
            <a:schemeClr val="tx1"/>
          </a:solidFill>
          <a:latin typeface="+mn-lt"/>
          <a:ea typeface="+mn-ea"/>
          <a:cs typeface="+mn-cs"/>
        </a:defRPr>
      </a:lvl5pPr>
      <a:lvl6pPr marL="13691997" indent="-1244727" algn="l" defTabSz="4978908" rtl="0" eaLnBrk="1" latinLnBrk="0" hangingPunct="1">
        <a:spcBef>
          <a:spcPct val="20000"/>
        </a:spcBef>
        <a:buFont typeface="Arial" panose="020B0604020202020204" pitchFamily="34" charset="0"/>
        <a:buChar char="•"/>
        <a:defRPr sz="10900" kern="1200">
          <a:solidFill>
            <a:schemeClr val="tx1"/>
          </a:solidFill>
          <a:latin typeface="+mn-lt"/>
          <a:ea typeface="+mn-ea"/>
          <a:cs typeface="+mn-cs"/>
        </a:defRPr>
      </a:lvl6pPr>
      <a:lvl7pPr marL="16181451" indent="-1244727" algn="l" defTabSz="4978908" rtl="0" eaLnBrk="1" latinLnBrk="0" hangingPunct="1">
        <a:spcBef>
          <a:spcPct val="20000"/>
        </a:spcBef>
        <a:buFont typeface="Arial" panose="020B0604020202020204" pitchFamily="34" charset="0"/>
        <a:buChar char="•"/>
        <a:defRPr sz="10900" kern="1200">
          <a:solidFill>
            <a:schemeClr val="tx1"/>
          </a:solidFill>
          <a:latin typeface="+mn-lt"/>
          <a:ea typeface="+mn-ea"/>
          <a:cs typeface="+mn-cs"/>
        </a:defRPr>
      </a:lvl7pPr>
      <a:lvl8pPr marL="18670905" indent="-1244727" algn="l" defTabSz="4978908" rtl="0" eaLnBrk="1" latinLnBrk="0" hangingPunct="1">
        <a:spcBef>
          <a:spcPct val="20000"/>
        </a:spcBef>
        <a:buFont typeface="Arial" panose="020B0604020202020204" pitchFamily="34" charset="0"/>
        <a:buChar char="•"/>
        <a:defRPr sz="10900" kern="1200">
          <a:solidFill>
            <a:schemeClr val="tx1"/>
          </a:solidFill>
          <a:latin typeface="+mn-lt"/>
          <a:ea typeface="+mn-ea"/>
          <a:cs typeface="+mn-cs"/>
        </a:defRPr>
      </a:lvl8pPr>
      <a:lvl9pPr marL="21160359" indent="-1244727" algn="l" defTabSz="4978908" rtl="0" eaLnBrk="1" latinLnBrk="0" hangingPunct="1">
        <a:spcBef>
          <a:spcPct val="20000"/>
        </a:spcBef>
        <a:buFont typeface="Arial" panose="020B0604020202020204" pitchFamily="34" charset="0"/>
        <a:buChar char="•"/>
        <a:defRPr sz="10900" kern="1200">
          <a:solidFill>
            <a:schemeClr val="tx1"/>
          </a:solidFill>
          <a:latin typeface="+mn-lt"/>
          <a:ea typeface="+mn-ea"/>
          <a:cs typeface="+mn-cs"/>
        </a:defRPr>
      </a:lvl9pPr>
    </p:bodyStyle>
    <p:otherStyle>
      <a:defPPr>
        <a:defRPr lang="en-US"/>
      </a:defPPr>
      <a:lvl1pPr marL="0" algn="l" defTabSz="4978908" rtl="0" eaLnBrk="1" latinLnBrk="0" hangingPunct="1">
        <a:defRPr sz="9800" kern="1200">
          <a:solidFill>
            <a:schemeClr val="tx1"/>
          </a:solidFill>
          <a:latin typeface="+mn-lt"/>
          <a:ea typeface="+mn-ea"/>
          <a:cs typeface="+mn-cs"/>
        </a:defRPr>
      </a:lvl1pPr>
      <a:lvl2pPr marL="2489454" algn="l" defTabSz="4978908" rtl="0" eaLnBrk="1" latinLnBrk="0" hangingPunct="1">
        <a:defRPr sz="9800" kern="1200">
          <a:solidFill>
            <a:schemeClr val="tx1"/>
          </a:solidFill>
          <a:latin typeface="+mn-lt"/>
          <a:ea typeface="+mn-ea"/>
          <a:cs typeface="+mn-cs"/>
        </a:defRPr>
      </a:lvl2pPr>
      <a:lvl3pPr marL="4978908" algn="l" defTabSz="4978908" rtl="0" eaLnBrk="1" latinLnBrk="0" hangingPunct="1">
        <a:defRPr sz="9800" kern="1200">
          <a:solidFill>
            <a:schemeClr val="tx1"/>
          </a:solidFill>
          <a:latin typeface="+mn-lt"/>
          <a:ea typeface="+mn-ea"/>
          <a:cs typeface="+mn-cs"/>
        </a:defRPr>
      </a:lvl3pPr>
      <a:lvl4pPr marL="7468362" algn="l" defTabSz="4978908" rtl="0" eaLnBrk="1" latinLnBrk="0" hangingPunct="1">
        <a:defRPr sz="9800" kern="1200">
          <a:solidFill>
            <a:schemeClr val="tx1"/>
          </a:solidFill>
          <a:latin typeface="+mn-lt"/>
          <a:ea typeface="+mn-ea"/>
          <a:cs typeface="+mn-cs"/>
        </a:defRPr>
      </a:lvl4pPr>
      <a:lvl5pPr marL="9957816" algn="l" defTabSz="4978908" rtl="0" eaLnBrk="1" latinLnBrk="0" hangingPunct="1">
        <a:defRPr sz="9800" kern="1200">
          <a:solidFill>
            <a:schemeClr val="tx1"/>
          </a:solidFill>
          <a:latin typeface="+mn-lt"/>
          <a:ea typeface="+mn-ea"/>
          <a:cs typeface="+mn-cs"/>
        </a:defRPr>
      </a:lvl5pPr>
      <a:lvl6pPr marL="12447270" algn="l" defTabSz="4978908" rtl="0" eaLnBrk="1" latinLnBrk="0" hangingPunct="1">
        <a:defRPr sz="9800" kern="1200">
          <a:solidFill>
            <a:schemeClr val="tx1"/>
          </a:solidFill>
          <a:latin typeface="+mn-lt"/>
          <a:ea typeface="+mn-ea"/>
          <a:cs typeface="+mn-cs"/>
        </a:defRPr>
      </a:lvl6pPr>
      <a:lvl7pPr marL="14936724" algn="l" defTabSz="4978908" rtl="0" eaLnBrk="1" latinLnBrk="0" hangingPunct="1">
        <a:defRPr sz="9800" kern="1200">
          <a:solidFill>
            <a:schemeClr val="tx1"/>
          </a:solidFill>
          <a:latin typeface="+mn-lt"/>
          <a:ea typeface="+mn-ea"/>
          <a:cs typeface="+mn-cs"/>
        </a:defRPr>
      </a:lvl7pPr>
      <a:lvl8pPr marL="17426178" algn="l" defTabSz="4978908" rtl="0" eaLnBrk="1" latinLnBrk="0" hangingPunct="1">
        <a:defRPr sz="9800" kern="1200">
          <a:solidFill>
            <a:schemeClr val="tx1"/>
          </a:solidFill>
          <a:latin typeface="+mn-lt"/>
          <a:ea typeface="+mn-ea"/>
          <a:cs typeface="+mn-cs"/>
        </a:defRPr>
      </a:lvl8pPr>
      <a:lvl9pPr marL="19915632" algn="l" defTabSz="4978908" rtl="0" eaLnBrk="1" latinLnBrk="0" hangingPunct="1">
        <a:defRPr sz="9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7357" y="1249585"/>
            <a:ext cx="27003000" cy="4770537"/>
          </a:xfrm>
          <a:prstGeom prst="rect">
            <a:avLst/>
          </a:prstGeom>
          <a:noFill/>
        </p:spPr>
        <p:txBody>
          <a:bodyPr wrap="square" rtlCol="0">
            <a:spAutoFit/>
          </a:bodyPr>
          <a:lstStyle/>
          <a:p>
            <a:pPr algn="ctr"/>
            <a:r>
              <a:rPr lang="en-GB" sz="8000" b="1" dirty="0" smtClean="0">
                <a:latin typeface="+mj-lt"/>
              </a:rPr>
              <a:t>Early Identification of Familial Hypercholesterolaemia (FH): the Prevention of Cardiovascular Disease (CVD)</a:t>
            </a:r>
          </a:p>
          <a:p>
            <a:pPr algn="ctr"/>
            <a:r>
              <a:rPr lang="en-GB" sz="7200" dirty="0" smtClean="0">
                <a:latin typeface="+mj-lt"/>
              </a:rPr>
              <a:t>J Lungley, Z Jayne, D Harvey, DR Nair</a:t>
            </a:r>
          </a:p>
          <a:p>
            <a:pPr algn="ctr"/>
            <a:r>
              <a:rPr lang="en-GB" sz="6600" dirty="0" smtClean="0">
                <a:latin typeface="+mj-lt"/>
              </a:rPr>
              <a:t>Royal Free London NHS Foundation Trust, London, NW3 2QG</a:t>
            </a:r>
            <a:endParaRPr lang="en-GB" sz="6600" dirty="0">
              <a:latin typeface="+mj-lt"/>
            </a:endParaRPr>
          </a:p>
        </p:txBody>
      </p:sp>
      <p:sp>
        <p:nvSpPr>
          <p:cNvPr id="3" name="TextBox 2"/>
          <p:cNvSpPr txBox="1"/>
          <p:nvPr/>
        </p:nvSpPr>
        <p:spPr>
          <a:xfrm>
            <a:off x="1142423" y="6553400"/>
            <a:ext cx="33769927" cy="4216539"/>
          </a:xfrm>
          <a:prstGeom prst="rect">
            <a:avLst/>
          </a:prstGeom>
          <a:noFill/>
        </p:spPr>
        <p:txBody>
          <a:bodyPr wrap="square" rtlCol="0">
            <a:spAutoFit/>
          </a:bodyPr>
          <a:lstStyle/>
          <a:p>
            <a:r>
              <a:rPr lang="en-GB" sz="4800" b="1" dirty="0" smtClean="0"/>
              <a:t>Developing a Quality Service</a:t>
            </a:r>
            <a:endParaRPr lang="en-GB" sz="4800" dirty="0"/>
          </a:p>
          <a:p>
            <a:pPr algn="just"/>
            <a:r>
              <a:rPr lang="en-GB" sz="4400" dirty="0"/>
              <a:t>FH is a common inherited disorder associated with an increased risk of premature coronary heart disease.  NICE¹ estimates that only around 15% of FH patients have been diagnosed and recommends cascade screening and DNA testing as the most effective method of improving identification. The Royal Free </a:t>
            </a:r>
            <a:r>
              <a:rPr lang="en-GB" sz="4400" dirty="0" smtClean="0"/>
              <a:t>Hospital was awarded funding from the British Heart Foundation for two FH specialist nurses to expand the existing </a:t>
            </a:r>
            <a:r>
              <a:rPr lang="en-GB" sz="4400" dirty="0"/>
              <a:t>FH </a:t>
            </a:r>
            <a:r>
              <a:rPr lang="en-GB" sz="4400" dirty="0" smtClean="0"/>
              <a:t>service. This was done in </a:t>
            </a:r>
            <a:r>
              <a:rPr lang="en-GB" sz="4400" dirty="0"/>
              <a:t>line with DOH² CVD outcomes of 2013, complying with NICE clinical guidelines (CG71, 2008) and supported by </a:t>
            </a:r>
            <a:r>
              <a:rPr lang="en-GB" sz="4400" b="1" dirty="0" smtClean="0"/>
              <a:t>NICE </a:t>
            </a:r>
            <a:r>
              <a:rPr lang="en-GB" sz="4400" b="1" dirty="0"/>
              <a:t>quality standards (QS41</a:t>
            </a:r>
            <a:r>
              <a:rPr lang="en-GB" sz="4400" dirty="0"/>
              <a:t>, 2013). </a:t>
            </a:r>
          </a:p>
        </p:txBody>
      </p:sp>
      <p:sp>
        <p:nvSpPr>
          <p:cNvPr id="4" name="Rectangle 3"/>
          <p:cNvSpPr/>
          <p:nvPr/>
        </p:nvSpPr>
        <p:spPr>
          <a:xfrm>
            <a:off x="1564188" y="11521952"/>
            <a:ext cx="33120207" cy="5632311"/>
          </a:xfrm>
          <a:prstGeom prst="rect">
            <a:avLst/>
          </a:prstGeom>
        </p:spPr>
        <p:txBody>
          <a:bodyPr wrap="square">
            <a:spAutoFit/>
          </a:bodyPr>
          <a:lstStyle/>
          <a:p>
            <a:r>
              <a:rPr lang="en-GB" sz="4000" b="1" dirty="0" smtClean="0"/>
              <a:t>NICE quality standards (QS41):</a:t>
            </a:r>
            <a:endParaRPr lang="en-GB" sz="4000" dirty="0"/>
          </a:p>
          <a:p>
            <a:pPr marL="342900" indent="-342900">
              <a:buFont typeface="+mj-lt"/>
              <a:buAutoNum type="arabicPeriod"/>
            </a:pPr>
            <a:r>
              <a:rPr lang="en-GB" sz="4000" dirty="0" smtClean="0"/>
              <a:t>Adults with baseline TC &gt;7.5mmol/L assessed for clinical diagnosis of FH using the Simon Broome criteria</a:t>
            </a:r>
          </a:p>
          <a:p>
            <a:pPr marL="342900" indent="-342900">
              <a:buFont typeface="+mj-lt"/>
              <a:buAutoNum type="arabicPeriod"/>
            </a:pPr>
            <a:r>
              <a:rPr lang="en-GB" sz="4000" dirty="0" smtClean="0"/>
              <a:t>Patients with clinical diagnosis of FH referred for specialist assessment</a:t>
            </a:r>
          </a:p>
          <a:p>
            <a:pPr marL="342900" indent="-342900">
              <a:buFont typeface="+mj-lt"/>
              <a:buAutoNum type="arabicPeriod"/>
            </a:pPr>
            <a:r>
              <a:rPr lang="en-GB" sz="4000" dirty="0" smtClean="0"/>
              <a:t>Patients with clinical diagnosis of FH offered DNA testing as part of specialist assessment</a:t>
            </a:r>
          </a:p>
          <a:p>
            <a:pPr marL="342900" indent="-342900">
              <a:buFont typeface="+mj-lt"/>
              <a:buAutoNum type="arabicPeriod"/>
            </a:pPr>
            <a:r>
              <a:rPr lang="en-GB" sz="4000" dirty="0" smtClean="0"/>
              <a:t>Children at risk of FH are offered diagnostic tests by the age of 10 years</a:t>
            </a:r>
          </a:p>
          <a:p>
            <a:pPr marL="342900" indent="-342900">
              <a:buFont typeface="+mj-lt"/>
              <a:buAutoNum type="arabicPeriod"/>
            </a:pPr>
            <a:r>
              <a:rPr lang="en-GB" sz="4000" dirty="0" smtClean="0"/>
              <a:t>Relatives of patients with confirmed diagnosis of FH offered DNA testing through a nationwide, systematic cascade process</a:t>
            </a:r>
          </a:p>
          <a:p>
            <a:pPr marL="342900" indent="-342900">
              <a:buFont typeface="+mj-lt"/>
              <a:buAutoNum type="arabicPeriod"/>
            </a:pPr>
            <a:r>
              <a:rPr lang="en-GB" sz="4000" dirty="0" smtClean="0"/>
              <a:t>Adults with FH are offered lipid-lowering therapy to reduce LDL by &gt; 50%</a:t>
            </a:r>
          </a:p>
          <a:p>
            <a:pPr marL="342900" indent="-342900">
              <a:buFont typeface="+mj-lt"/>
              <a:buAutoNum type="arabicPeriod"/>
            </a:pPr>
            <a:r>
              <a:rPr lang="en-GB" sz="4000" dirty="0" smtClean="0"/>
              <a:t>Children with FH </a:t>
            </a:r>
            <a:r>
              <a:rPr lang="en-GB" sz="4000" dirty="0" smtClean="0"/>
              <a:t>are </a:t>
            </a:r>
            <a:r>
              <a:rPr lang="en-GB" sz="4000" dirty="0" smtClean="0"/>
              <a:t>considered for lipid-lowering therapy by a </a:t>
            </a:r>
            <a:r>
              <a:rPr lang="en-GB" sz="4000" dirty="0"/>
              <a:t>specialist by the age of 10 </a:t>
            </a:r>
            <a:r>
              <a:rPr lang="en-GB" sz="4000" dirty="0" smtClean="0"/>
              <a:t>years</a:t>
            </a:r>
            <a:endParaRPr lang="en-GB" sz="4000" dirty="0" smtClean="0"/>
          </a:p>
          <a:p>
            <a:pPr marL="342900" indent="-342900">
              <a:buFont typeface="+mj-lt"/>
              <a:buAutoNum type="arabicPeriod"/>
            </a:pPr>
            <a:r>
              <a:rPr lang="en-GB" sz="4000" dirty="0" smtClean="0"/>
              <a:t>Patients with FH are offered </a:t>
            </a:r>
            <a:r>
              <a:rPr lang="en-GB" sz="4000" dirty="0" smtClean="0"/>
              <a:t>a detailed </a:t>
            </a:r>
            <a:r>
              <a:rPr lang="en-GB" sz="4000" dirty="0" smtClean="0"/>
              <a:t>annual review </a:t>
            </a:r>
          </a:p>
        </p:txBody>
      </p:sp>
      <p:sp>
        <p:nvSpPr>
          <p:cNvPr id="5" name="Rectangle 4"/>
          <p:cNvSpPr/>
          <p:nvPr/>
        </p:nvSpPr>
        <p:spPr>
          <a:xfrm>
            <a:off x="5544978" y="19874936"/>
            <a:ext cx="1008000" cy="100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p:cNvSpPr/>
          <p:nvPr/>
        </p:nvSpPr>
        <p:spPr>
          <a:xfrm>
            <a:off x="8746858" y="19874936"/>
            <a:ext cx="1083600" cy="1083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5544978" y="23586282"/>
            <a:ext cx="1008000" cy="100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8822458" y="23586282"/>
            <a:ext cx="1008000" cy="100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4518234" y="21028612"/>
            <a:ext cx="2848936" cy="646331"/>
          </a:xfrm>
          <a:prstGeom prst="rect">
            <a:avLst/>
          </a:prstGeom>
          <a:noFill/>
        </p:spPr>
        <p:txBody>
          <a:bodyPr wrap="square" rtlCol="0">
            <a:spAutoFit/>
          </a:bodyPr>
          <a:lstStyle/>
          <a:p>
            <a:r>
              <a:rPr lang="en-GB" sz="3600" dirty="0" smtClean="0"/>
              <a:t>TC 4.2mmol/L</a:t>
            </a:r>
            <a:endParaRPr lang="en-GB" sz="3600" dirty="0"/>
          </a:p>
        </p:txBody>
      </p:sp>
      <p:sp>
        <p:nvSpPr>
          <p:cNvPr id="11" name="TextBox 10"/>
          <p:cNvSpPr txBox="1"/>
          <p:nvPr/>
        </p:nvSpPr>
        <p:spPr>
          <a:xfrm>
            <a:off x="8273615" y="21013176"/>
            <a:ext cx="2787718" cy="646331"/>
          </a:xfrm>
          <a:prstGeom prst="rect">
            <a:avLst/>
          </a:prstGeom>
          <a:noFill/>
        </p:spPr>
        <p:txBody>
          <a:bodyPr wrap="square" rtlCol="0">
            <a:spAutoFit/>
          </a:bodyPr>
          <a:lstStyle/>
          <a:p>
            <a:r>
              <a:rPr lang="en-GB" sz="3600" dirty="0" smtClean="0"/>
              <a:t>RIP 38yrs MI</a:t>
            </a:r>
            <a:endParaRPr lang="en-GB" sz="3600" dirty="0"/>
          </a:p>
        </p:txBody>
      </p:sp>
      <p:sp>
        <p:nvSpPr>
          <p:cNvPr id="12" name="TextBox 11"/>
          <p:cNvSpPr txBox="1"/>
          <p:nvPr/>
        </p:nvSpPr>
        <p:spPr>
          <a:xfrm>
            <a:off x="5336617" y="24892918"/>
            <a:ext cx="2936998" cy="1754326"/>
          </a:xfrm>
          <a:prstGeom prst="rect">
            <a:avLst/>
          </a:prstGeom>
          <a:noFill/>
        </p:spPr>
        <p:txBody>
          <a:bodyPr wrap="square" rtlCol="0">
            <a:spAutoFit/>
          </a:bodyPr>
          <a:lstStyle/>
          <a:p>
            <a:r>
              <a:rPr lang="en-GB" sz="3600" dirty="0" smtClean="0"/>
              <a:t>10yrs</a:t>
            </a:r>
          </a:p>
          <a:p>
            <a:r>
              <a:rPr lang="en-GB" sz="3600" dirty="0" smtClean="0"/>
              <a:t>TC 8.2</a:t>
            </a:r>
          </a:p>
          <a:p>
            <a:r>
              <a:rPr lang="en-GB" sz="3600" dirty="0" smtClean="0"/>
              <a:t>LDL 6.5</a:t>
            </a:r>
            <a:endParaRPr lang="en-GB" sz="3600" dirty="0"/>
          </a:p>
        </p:txBody>
      </p:sp>
      <p:sp>
        <p:nvSpPr>
          <p:cNvPr id="13" name="TextBox 12"/>
          <p:cNvSpPr txBox="1"/>
          <p:nvPr/>
        </p:nvSpPr>
        <p:spPr>
          <a:xfrm>
            <a:off x="8843213" y="24892917"/>
            <a:ext cx="1986455" cy="1754326"/>
          </a:xfrm>
          <a:prstGeom prst="rect">
            <a:avLst/>
          </a:prstGeom>
          <a:noFill/>
        </p:spPr>
        <p:txBody>
          <a:bodyPr wrap="square" rtlCol="0">
            <a:spAutoFit/>
          </a:bodyPr>
          <a:lstStyle/>
          <a:p>
            <a:r>
              <a:rPr lang="en-GB" sz="3600" dirty="0" smtClean="0"/>
              <a:t>7yrs</a:t>
            </a:r>
          </a:p>
          <a:p>
            <a:r>
              <a:rPr lang="en-GB" sz="3600" dirty="0" smtClean="0"/>
              <a:t>TC 8.3</a:t>
            </a:r>
          </a:p>
          <a:p>
            <a:r>
              <a:rPr lang="en-GB" sz="3600" dirty="0" smtClean="0"/>
              <a:t>LDL 6.6</a:t>
            </a:r>
            <a:endParaRPr lang="en-GB" sz="3600" dirty="0"/>
          </a:p>
        </p:txBody>
      </p:sp>
      <p:cxnSp>
        <p:nvCxnSpPr>
          <p:cNvPr id="14" name="Straight Connector 13"/>
          <p:cNvCxnSpPr>
            <a:stCxn id="5" idx="3"/>
          </p:cNvCxnSpPr>
          <p:nvPr/>
        </p:nvCxnSpPr>
        <p:spPr>
          <a:xfrm>
            <a:off x="6552978" y="20378936"/>
            <a:ext cx="21938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649918" y="20378936"/>
            <a:ext cx="0" cy="26641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941014" y="23043084"/>
            <a:ext cx="33854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endCxn id="8" idx="0"/>
          </p:cNvCxnSpPr>
          <p:nvPr/>
        </p:nvCxnSpPr>
        <p:spPr>
          <a:xfrm>
            <a:off x="9326458" y="23043084"/>
            <a:ext cx="0" cy="5431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941014" y="23043084"/>
            <a:ext cx="0" cy="543198"/>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226691" y="17642632"/>
            <a:ext cx="33265390" cy="1600438"/>
          </a:xfrm>
          <a:prstGeom prst="rect">
            <a:avLst/>
          </a:prstGeom>
          <a:noFill/>
        </p:spPr>
        <p:txBody>
          <a:bodyPr wrap="square" rtlCol="0">
            <a:spAutoFit/>
          </a:bodyPr>
          <a:lstStyle/>
          <a:p>
            <a:pPr algn="just"/>
            <a:r>
              <a:rPr lang="en-GB" sz="5400" b="1" dirty="0" smtClean="0">
                <a:latin typeface="+mj-lt"/>
              </a:rPr>
              <a:t>Example pedigree 1: A missed diagnosis but not a missed opportunity </a:t>
            </a:r>
            <a:r>
              <a:rPr lang="en-GB" sz="4400" dirty="0" smtClean="0">
                <a:latin typeface="+mj-lt"/>
              </a:rPr>
              <a:t>Mum (38) died suddenly from an acute MI. Post mortem revealed </a:t>
            </a:r>
            <a:r>
              <a:rPr lang="en-GB" sz="4400" dirty="0" err="1" smtClean="0">
                <a:latin typeface="+mj-lt"/>
              </a:rPr>
              <a:t>hypercholesterolaemic</a:t>
            </a:r>
            <a:r>
              <a:rPr lang="en-GB" sz="4400" dirty="0" smtClean="0">
                <a:latin typeface="+mj-lt"/>
              </a:rPr>
              <a:t> atheroma. </a:t>
            </a:r>
          </a:p>
        </p:txBody>
      </p:sp>
      <p:sp>
        <p:nvSpPr>
          <p:cNvPr id="21" name="TextBox 20"/>
          <p:cNvSpPr txBox="1"/>
          <p:nvPr/>
        </p:nvSpPr>
        <p:spPr>
          <a:xfrm>
            <a:off x="12961690" y="19695073"/>
            <a:ext cx="8585814" cy="3477875"/>
          </a:xfrm>
          <a:prstGeom prst="rect">
            <a:avLst/>
          </a:prstGeom>
          <a:noFill/>
        </p:spPr>
        <p:txBody>
          <a:bodyPr wrap="square" rtlCol="0">
            <a:spAutoFit/>
          </a:bodyPr>
          <a:lstStyle/>
          <a:p>
            <a:pPr algn="just"/>
            <a:r>
              <a:rPr lang="en-GB" sz="4400" dirty="0" smtClean="0"/>
              <a:t>4</a:t>
            </a:r>
            <a:r>
              <a:rPr lang="en-GB" sz="4400" dirty="0" smtClean="0"/>
              <a:t>: </a:t>
            </a:r>
            <a:r>
              <a:rPr lang="en-GB" sz="4400" dirty="0"/>
              <a:t>Two children were subsequently referred </a:t>
            </a:r>
            <a:r>
              <a:rPr lang="en-GB" sz="4400" dirty="0" smtClean="0"/>
              <a:t>to the </a:t>
            </a:r>
            <a:r>
              <a:rPr lang="en-GB" sz="4400" dirty="0"/>
              <a:t>paediatric specialist where DNA testing was </a:t>
            </a:r>
            <a:r>
              <a:rPr lang="en-GB" sz="4400" dirty="0" smtClean="0"/>
              <a:t>performed. </a:t>
            </a:r>
            <a:r>
              <a:rPr lang="en-GB" sz="4400" dirty="0"/>
              <a:t>Both children  were confirmed heterozygous FH. </a:t>
            </a:r>
          </a:p>
        </p:txBody>
      </p:sp>
      <p:sp>
        <p:nvSpPr>
          <p:cNvPr id="22" name="TextBox 21"/>
          <p:cNvSpPr txBox="1"/>
          <p:nvPr/>
        </p:nvSpPr>
        <p:spPr>
          <a:xfrm>
            <a:off x="12961690" y="23810782"/>
            <a:ext cx="8469944" cy="2862322"/>
          </a:xfrm>
          <a:prstGeom prst="rect">
            <a:avLst/>
          </a:prstGeom>
          <a:noFill/>
        </p:spPr>
        <p:txBody>
          <a:bodyPr wrap="square" rtlCol="0">
            <a:spAutoFit/>
          </a:bodyPr>
          <a:lstStyle/>
          <a:p>
            <a:pPr algn="just"/>
            <a:r>
              <a:rPr lang="en-GB" sz="4400" dirty="0" smtClean="0"/>
              <a:t>7</a:t>
            </a:r>
            <a:r>
              <a:rPr lang="en-GB" sz="4400" dirty="0" smtClean="0"/>
              <a:t>:</a:t>
            </a:r>
            <a:r>
              <a:rPr lang="en-GB" sz="4800" dirty="0" smtClean="0"/>
              <a:t> </a:t>
            </a:r>
            <a:r>
              <a:rPr lang="en-GB" sz="4400" dirty="0" smtClean="0"/>
              <a:t>Both </a:t>
            </a:r>
            <a:r>
              <a:rPr lang="en-GB" sz="4400" dirty="0"/>
              <a:t>are now receiving lipid lowering </a:t>
            </a:r>
            <a:r>
              <a:rPr lang="en-GB" sz="4400" dirty="0" smtClean="0"/>
              <a:t>treatment, bringing their risk of developing CVD back in line with their peers.</a:t>
            </a:r>
            <a:endParaRPr lang="en-GB" sz="4400" dirty="0"/>
          </a:p>
        </p:txBody>
      </p:sp>
      <p:sp>
        <p:nvSpPr>
          <p:cNvPr id="24" name="Rectangle 23"/>
          <p:cNvSpPr/>
          <p:nvPr/>
        </p:nvSpPr>
        <p:spPr>
          <a:xfrm>
            <a:off x="24643680" y="21006130"/>
            <a:ext cx="756000" cy="756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p:nvSpPr>
        <p:spPr>
          <a:xfrm>
            <a:off x="24643680" y="22416948"/>
            <a:ext cx="756000" cy="756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25704951" y="21125410"/>
            <a:ext cx="2489946" cy="585600"/>
          </a:xfrm>
          <a:prstGeom prst="rect">
            <a:avLst/>
          </a:prstGeom>
          <a:noFill/>
        </p:spPr>
        <p:txBody>
          <a:bodyPr wrap="square" rtlCol="0">
            <a:spAutoFit/>
          </a:bodyPr>
          <a:lstStyle/>
          <a:p>
            <a:r>
              <a:rPr lang="en-GB" sz="3200" dirty="0" smtClean="0"/>
              <a:t>Male affected</a:t>
            </a:r>
            <a:endParaRPr lang="en-GB" sz="3200" dirty="0"/>
          </a:p>
        </p:txBody>
      </p:sp>
      <p:sp>
        <p:nvSpPr>
          <p:cNvPr id="27" name="TextBox 26"/>
          <p:cNvSpPr txBox="1"/>
          <p:nvPr/>
        </p:nvSpPr>
        <p:spPr>
          <a:xfrm>
            <a:off x="29502691" y="22543530"/>
            <a:ext cx="3960440" cy="584775"/>
          </a:xfrm>
          <a:prstGeom prst="rect">
            <a:avLst/>
          </a:prstGeom>
          <a:noFill/>
        </p:spPr>
        <p:txBody>
          <a:bodyPr wrap="square" rtlCol="0">
            <a:spAutoFit/>
          </a:bodyPr>
          <a:lstStyle/>
          <a:p>
            <a:r>
              <a:rPr lang="en-GB" sz="3200" dirty="0" smtClean="0"/>
              <a:t>Female unaffected</a:t>
            </a:r>
            <a:endParaRPr lang="en-GB" sz="3200" dirty="0"/>
          </a:p>
        </p:txBody>
      </p:sp>
      <p:sp>
        <p:nvSpPr>
          <p:cNvPr id="29" name="TextBox 28"/>
          <p:cNvSpPr txBox="1"/>
          <p:nvPr/>
        </p:nvSpPr>
        <p:spPr>
          <a:xfrm>
            <a:off x="26056024" y="25226148"/>
            <a:ext cx="4277744" cy="1569660"/>
          </a:xfrm>
          <a:prstGeom prst="rect">
            <a:avLst/>
          </a:prstGeom>
          <a:noFill/>
        </p:spPr>
        <p:txBody>
          <a:bodyPr wrap="square" rtlCol="0">
            <a:spAutoFit/>
          </a:bodyPr>
          <a:lstStyle/>
          <a:p>
            <a:r>
              <a:rPr lang="en-GB" sz="3200" dirty="0" smtClean="0"/>
              <a:t>Index patient (first member of family to be DNA tested)</a:t>
            </a:r>
            <a:endParaRPr lang="en-GB" sz="3200" dirty="0"/>
          </a:p>
        </p:txBody>
      </p:sp>
      <p:sp>
        <p:nvSpPr>
          <p:cNvPr id="37" name="TextBox 36"/>
          <p:cNvSpPr txBox="1"/>
          <p:nvPr/>
        </p:nvSpPr>
        <p:spPr>
          <a:xfrm>
            <a:off x="641042" y="28189077"/>
            <a:ext cx="27475900" cy="923330"/>
          </a:xfrm>
          <a:prstGeom prst="rect">
            <a:avLst/>
          </a:prstGeom>
          <a:noFill/>
        </p:spPr>
        <p:txBody>
          <a:bodyPr wrap="square" rtlCol="0">
            <a:spAutoFit/>
          </a:bodyPr>
          <a:lstStyle/>
          <a:p>
            <a:r>
              <a:rPr lang="en-GB" sz="5400" b="1" dirty="0" smtClean="0"/>
              <a:t>Example pedigree 2: Identification of index leads to multiple cascade tests </a:t>
            </a:r>
          </a:p>
        </p:txBody>
      </p:sp>
      <p:sp>
        <p:nvSpPr>
          <p:cNvPr id="38" name="TextBox 37"/>
          <p:cNvSpPr txBox="1"/>
          <p:nvPr/>
        </p:nvSpPr>
        <p:spPr>
          <a:xfrm>
            <a:off x="25087571" y="30363771"/>
            <a:ext cx="10229346" cy="4154984"/>
          </a:xfrm>
          <a:prstGeom prst="rect">
            <a:avLst/>
          </a:prstGeom>
          <a:noFill/>
        </p:spPr>
        <p:txBody>
          <a:bodyPr wrap="square" rtlCol="0">
            <a:spAutoFit/>
          </a:bodyPr>
          <a:lstStyle/>
          <a:p>
            <a:pPr algn="just"/>
            <a:r>
              <a:rPr lang="en-GB" sz="4400" dirty="0" smtClean="0">
                <a:latin typeface="+mj-lt"/>
              </a:rPr>
              <a:t>1,2,3,6</a:t>
            </a:r>
            <a:r>
              <a:rPr lang="en-GB" sz="4400" dirty="0" smtClean="0">
                <a:latin typeface="+mj-lt"/>
              </a:rPr>
              <a:t>: </a:t>
            </a:r>
            <a:r>
              <a:rPr lang="en-GB" sz="4400" dirty="0">
                <a:latin typeface="+mj-lt"/>
              </a:rPr>
              <a:t>Mr    was referred </a:t>
            </a:r>
            <a:r>
              <a:rPr lang="en-GB" sz="4400" dirty="0" smtClean="0">
                <a:latin typeface="+mj-lt"/>
              </a:rPr>
              <a:t>to the </a:t>
            </a:r>
            <a:r>
              <a:rPr lang="en-GB" sz="4400" dirty="0">
                <a:latin typeface="+mj-lt"/>
              </a:rPr>
              <a:t>consultant lipidologist by his GP with suspected FH (family history of premature heart disease and raised lipids). DNA testing confirmed heterozygous FH and treatment commenced. </a:t>
            </a:r>
          </a:p>
        </p:txBody>
      </p:sp>
      <p:sp>
        <p:nvSpPr>
          <p:cNvPr id="39" name="TextBox 38"/>
          <p:cNvSpPr txBox="1"/>
          <p:nvPr/>
        </p:nvSpPr>
        <p:spPr>
          <a:xfrm>
            <a:off x="11180861" y="33852016"/>
            <a:ext cx="14617624" cy="584775"/>
          </a:xfrm>
          <a:prstGeom prst="rect">
            <a:avLst/>
          </a:prstGeom>
          <a:noFill/>
        </p:spPr>
        <p:txBody>
          <a:bodyPr wrap="square" rtlCol="0">
            <a:spAutoFit/>
          </a:bodyPr>
          <a:lstStyle/>
          <a:p>
            <a:r>
              <a:rPr lang="en-GB" sz="3200" dirty="0">
                <a:latin typeface="Times New Roman" panose="02020603050405020304" pitchFamily="18" charset="0"/>
                <a:cs typeface="Times New Roman" panose="02020603050405020304" pitchFamily="18" charset="0"/>
              </a:rPr>
              <a:t> </a:t>
            </a:r>
          </a:p>
        </p:txBody>
      </p:sp>
      <p:sp>
        <p:nvSpPr>
          <p:cNvPr id="40" name="Rectangle 39"/>
          <p:cNvSpPr/>
          <p:nvPr/>
        </p:nvSpPr>
        <p:spPr>
          <a:xfrm>
            <a:off x="3455314" y="32805800"/>
            <a:ext cx="1008000" cy="100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p:cNvSpPr/>
          <p:nvPr/>
        </p:nvSpPr>
        <p:spPr>
          <a:xfrm>
            <a:off x="6316522" y="32768001"/>
            <a:ext cx="1083601" cy="10835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p:cNvSpPr/>
          <p:nvPr/>
        </p:nvSpPr>
        <p:spPr>
          <a:xfrm>
            <a:off x="1080613" y="36157778"/>
            <a:ext cx="1008000" cy="1008000"/>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p:cNvSpPr/>
          <p:nvPr/>
        </p:nvSpPr>
        <p:spPr>
          <a:xfrm>
            <a:off x="3171364" y="36119033"/>
            <a:ext cx="1008000" cy="100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p:cNvSpPr/>
          <p:nvPr/>
        </p:nvSpPr>
        <p:spPr>
          <a:xfrm>
            <a:off x="7359441" y="36058678"/>
            <a:ext cx="1083601" cy="108359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9614764" y="36069730"/>
            <a:ext cx="1008000" cy="1008000"/>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p:nvSpPr>
        <p:spPr>
          <a:xfrm>
            <a:off x="13716988" y="32845895"/>
            <a:ext cx="1008000" cy="1008000"/>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p:cNvSpPr/>
          <p:nvPr/>
        </p:nvSpPr>
        <p:spPr>
          <a:xfrm>
            <a:off x="16237277" y="32805800"/>
            <a:ext cx="1083601" cy="113278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p:cNvSpPr/>
          <p:nvPr/>
        </p:nvSpPr>
        <p:spPr>
          <a:xfrm>
            <a:off x="14921215" y="35966100"/>
            <a:ext cx="1083601" cy="10835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p:cNvSpPr/>
          <p:nvPr/>
        </p:nvSpPr>
        <p:spPr>
          <a:xfrm>
            <a:off x="20554782" y="32934229"/>
            <a:ext cx="1008000" cy="100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p:cNvSpPr/>
          <p:nvPr/>
        </p:nvSpPr>
        <p:spPr>
          <a:xfrm>
            <a:off x="23130788" y="32885038"/>
            <a:ext cx="1083601" cy="108359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p:cNvSpPr/>
          <p:nvPr/>
        </p:nvSpPr>
        <p:spPr>
          <a:xfrm>
            <a:off x="18859362" y="35953401"/>
            <a:ext cx="1083601" cy="1083598"/>
          </a:xfrm>
          <a:prstGeom prst="ellipse">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p:cNvSpPr/>
          <p:nvPr/>
        </p:nvSpPr>
        <p:spPr>
          <a:xfrm>
            <a:off x="23047657" y="36009192"/>
            <a:ext cx="1083601" cy="108359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p:cNvSpPr/>
          <p:nvPr/>
        </p:nvSpPr>
        <p:spPr>
          <a:xfrm>
            <a:off x="25225354" y="35923722"/>
            <a:ext cx="1008000" cy="100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a:off x="23269237" y="38527516"/>
            <a:ext cx="1008000" cy="1008000"/>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p:cNvSpPr/>
          <p:nvPr/>
        </p:nvSpPr>
        <p:spPr>
          <a:xfrm>
            <a:off x="21058782" y="36076928"/>
            <a:ext cx="1008000" cy="100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p:cNvSpPr/>
          <p:nvPr/>
        </p:nvSpPr>
        <p:spPr>
          <a:xfrm>
            <a:off x="12609219" y="38683015"/>
            <a:ext cx="1008000" cy="100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p:cNvSpPr/>
          <p:nvPr/>
        </p:nvSpPr>
        <p:spPr>
          <a:xfrm>
            <a:off x="12609219" y="36041698"/>
            <a:ext cx="1008000" cy="100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p:cNvSpPr/>
          <p:nvPr/>
        </p:nvSpPr>
        <p:spPr>
          <a:xfrm>
            <a:off x="15128524" y="38645216"/>
            <a:ext cx="1083601" cy="10835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0" name="Straight Connector 59"/>
          <p:cNvCxnSpPr>
            <a:stCxn id="40" idx="3"/>
            <a:endCxn id="42" idx="2"/>
          </p:cNvCxnSpPr>
          <p:nvPr/>
        </p:nvCxnSpPr>
        <p:spPr>
          <a:xfrm>
            <a:off x="4463314" y="33309800"/>
            <a:ext cx="18532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389918" y="33309800"/>
            <a:ext cx="0" cy="2183499"/>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1584613" y="35508170"/>
            <a:ext cx="860049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a:endCxn id="43" idx="0"/>
          </p:cNvCxnSpPr>
          <p:nvPr/>
        </p:nvCxnSpPr>
        <p:spPr>
          <a:xfrm>
            <a:off x="1584613" y="35508170"/>
            <a:ext cx="0" cy="649608"/>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a:endCxn id="44" idx="0"/>
          </p:cNvCxnSpPr>
          <p:nvPr/>
        </p:nvCxnSpPr>
        <p:spPr>
          <a:xfrm>
            <a:off x="3675364" y="35551531"/>
            <a:ext cx="0" cy="567502"/>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a:endCxn id="45" idx="0"/>
          </p:cNvCxnSpPr>
          <p:nvPr/>
        </p:nvCxnSpPr>
        <p:spPr>
          <a:xfrm>
            <a:off x="7901242" y="35525257"/>
            <a:ext cx="0" cy="533421"/>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40" idx="0"/>
          </p:cNvCxnSpPr>
          <p:nvPr/>
        </p:nvCxnSpPr>
        <p:spPr>
          <a:xfrm flipV="1">
            <a:off x="3959314" y="32338481"/>
            <a:ext cx="0" cy="467319"/>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9314" y="32338481"/>
            <a:ext cx="1971327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47" idx="0"/>
          </p:cNvCxnSpPr>
          <p:nvPr/>
        </p:nvCxnSpPr>
        <p:spPr>
          <a:xfrm>
            <a:off x="14220988" y="32338481"/>
            <a:ext cx="0" cy="507414"/>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p:cNvCxnSpPr>
            <a:endCxn id="51" idx="0"/>
          </p:cNvCxnSpPr>
          <p:nvPr/>
        </p:nvCxnSpPr>
        <p:spPr>
          <a:xfrm>
            <a:off x="23672588" y="32338481"/>
            <a:ext cx="1" cy="54655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706146" y="36661778"/>
            <a:ext cx="0" cy="1865738"/>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47" idx="3"/>
            <a:endCxn id="48" idx="2"/>
          </p:cNvCxnSpPr>
          <p:nvPr/>
        </p:nvCxnSpPr>
        <p:spPr>
          <a:xfrm>
            <a:off x="14724988" y="33349895"/>
            <a:ext cx="1512289" cy="22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p:cNvCxnSpPr>
            <a:endCxn id="49" idx="0"/>
          </p:cNvCxnSpPr>
          <p:nvPr/>
        </p:nvCxnSpPr>
        <p:spPr>
          <a:xfrm>
            <a:off x="15428036" y="33361045"/>
            <a:ext cx="34980" cy="2605055"/>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3617219" y="36507899"/>
            <a:ext cx="1303996" cy="76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4269217" y="36573730"/>
            <a:ext cx="0" cy="1610708"/>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13113219" y="38184438"/>
            <a:ext cx="25571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a:endCxn id="59" idx="0"/>
          </p:cNvCxnSpPr>
          <p:nvPr/>
        </p:nvCxnSpPr>
        <p:spPr>
          <a:xfrm>
            <a:off x="15670325" y="38184438"/>
            <a:ext cx="0" cy="460778"/>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57" idx="0"/>
          </p:cNvCxnSpPr>
          <p:nvPr/>
        </p:nvCxnSpPr>
        <p:spPr>
          <a:xfrm>
            <a:off x="13113219" y="38184438"/>
            <a:ext cx="0" cy="498577"/>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50" idx="3"/>
            <a:endCxn id="51" idx="2"/>
          </p:cNvCxnSpPr>
          <p:nvPr/>
        </p:nvCxnSpPr>
        <p:spPr>
          <a:xfrm flipV="1">
            <a:off x="21562782" y="33426837"/>
            <a:ext cx="1568006" cy="11392"/>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22346785" y="33438229"/>
            <a:ext cx="0" cy="1985011"/>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9401163" y="35423240"/>
            <a:ext cx="63281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traight Connector 80"/>
          <p:cNvCxnSpPr>
            <a:endCxn id="52" idx="0"/>
          </p:cNvCxnSpPr>
          <p:nvPr/>
        </p:nvCxnSpPr>
        <p:spPr>
          <a:xfrm>
            <a:off x="19401162" y="35436375"/>
            <a:ext cx="1" cy="517026"/>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a:endCxn id="53" idx="0"/>
          </p:cNvCxnSpPr>
          <p:nvPr/>
        </p:nvCxnSpPr>
        <p:spPr>
          <a:xfrm>
            <a:off x="23589457" y="35436375"/>
            <a:ext cx="1" cy="572817"/>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a:endCxn id="54" idx="0"/>
          </p:cNvCxnSpPr>
          <p:nvPr/>
        </p:nvCxnSpPr>
        <p:spPr>
          <a:xfrm>
            <a:off x="25729354" y="35436375"/>
            <a:ext cx="0" cy="487347"/>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56" idx="3"/>
            <a:endCxn id="53" idx="2"/>
          </p:cNvCxnSpPr>
          <p:nvPr/>
        </p:nvCxnSpPr>
        <p:spPr>
          <a:xfrm flipV="1">
            <a:off x="22066782" y="36550991"/>
            <a:ext cx="980875" cy="29937"/>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0185111" y="35525257"/>
            <a:ext cx="0" cy="516441"/>
          </a:xfrm>
          <a:prstGeom prst="line">
            <a:avLst/>
          </a:prstGeom>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11601219" y="29367963"/>
            <a:ext cx="1008000" cy="100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86"/>
          <p:cNvSpPr/>
          <p:nvPr/>
        </p:nvSpPr>
        <p:spPr>
          <a:xfrm>
            <a:off x="14430397" y="29280173"/>
            <a:ext cx="1083601" cy="10835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8" name="Straight Connector 87"/>
          <p:cNvCxnSpPr>
            <a:stCxn id="86" idx="3"/>
          </p:cNvCxnSpPr>
          <p:nvPr/>
        </p:nvCxnSpPr>
        <p:spPr>
          <a:xfrm>
            <a:off x="12609219" y="29871963"/>
            <a:ext cx="182117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3519808" y="29871963"/>
            <a:ext cx="0" cy="2466518"/>
          </a:xfrm>
          <a:prstGeom prst="line">
            <a:avLst/>
          </a:prstGeom>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0829668" y="30732279"/>
            <a:ext cx="2533467" cy="646331"/>
          </a:xfrm>
          <a:prstGeom prst="rect">
            <a:avLst/>
          </a:prstGeom>
          <a:noFill/>
        </p:spPr>
        <p:txBody>
          <a:bodyPr wrap="square" rtlCol="0">
            <a:spAutoFit/>
          </a:bodyPr>
          <a:lstStyle/>
          <a:p>
            <a:r>
              <a:rPr lang="en-GB" sz="3600" dirty="0" smtClean="0"/>
              <a:t>RIP 45yrs MI</a:t>
            </a:r>
            <a:endParaRPr lang="en-GB" sz="3600" dirty="0"/>
          </a:p>
        </p:txBody>
      </p:sp>
      <p:sp>
        <p:nvSpPr>
          <p:cNvPr id="91" name="TextBox 90"/>
          <p:cNvSpPr txBox="1"/>
          <p:nvPr/>
        </p:nvSpPr>
        <p:spPr>
          <a:xfrm>
            <a:off x="14172201" y="30664116"/>
            <a:ext cx="3763960" cy="646331"/>
          </a:xfrm>
          <a:prstGeom prst="rect">
            <a:avLst/>
          </a:prstGeom>
          <a:noFill/>
        </p:spPr>
        <p:txBody>
          <a:bodyPr wrap="square" rtlCol="0">
            <a:spAutoFit/>
          </a:bodyPr>
          <a:lstStyle/>
          <a:p>
            <a:r>
              <a:rPr lang="en-GB" sz="3600" dirty="0" smtClean="0"/>
              <a:t>RIP 79yrs Ca</a:t>
            </a:r>
            <a:endParaRPr lang="en-GB" sz="3600" dirty="0"/>
          </a:p>
        </p:txBody>
      </p:sp>
      <p:sp>
        <p:nvSpPr>
          <p:cNvPr id="92" name="TextBox 91"/>
          <p:cNvSpPr txBox="1"/>
          <p:nvPr/>
        </p:nvSpPr>
        <p:spPr>
          <a:xfrm>
            <a:off x="3064269" y="33816676"/>
            <a:ext cx="1827840" cy="1200329"/>
          </a:xfrm>
          <a:prstGeom prst="rect">
            <a:avLst/>
          </a:prstGeom>
          <a:noFill/>
        </p:spPr>
        <p:txBody>
          <a:bodyPr wrap="square" rtlCol="0">
            <a:spAutoFit/>
          </a:bodyPr>
          <a:lstStyle/>
          <a:p>
            <a:r>
              <a:rPr lang="en-GB" sz="3600" dirty="0" smtClean="0"/>
              <a:t>TC 8.6</a:t>
            </a:r>
          </a:p>
          <a:p>
            <a:r>
              <a:rPr lang="en-GB" sz="3600" dirty="0" smtClean="0"/>
              <a:t>LDL 6.2</a:t>
            </a:r>
            <a:endParaRPr lang="en-GB" sz="3600" dirty="0"/>
          </a:p>
        </p:txBody>
      </p:sp>
      <p:sp>
        <p:nvSpPr>
          <p:cNvPr id="93" name="Oval 92"/>
          <p:cNvSpPr/>
          <p:nvPr/>
        </p:nvSpPr>
        <p:spPr>
          <a:xfrm>
            <a:off x="5232928" y="36076928"/>
            <a:ext cx="1083601" cy="10835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4" name="Straight Connector 93"/>
          <p:cNvCxnSpPr>
            <a:stCxn id="44" idx="3"/>
            <a:endCxn id="93" idx="2"/>
          </p:cNvCxnSpPr>
          <p:nvPr/>
        </p:nvCxnSpPr>
        <p:spPr>
          <a:xfrm flipV="1">
            <a:off x="4179364" y="36618727"/>
            <a:ext cx="1053564" cy="4306"/>
          </a:xfrm>
          <a:prstGeom prst="line">
            <a:avLst/>
          </a:prstGeom>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876561" y="37274890"/>
            <a:ext cx="1443987" cy="646331"/>
          </a:xfrm>
          <a:prstGeom prst="rect">
            <a:avLst/>
          </a:prstGeom>
          <a:noFill/>
        </p:spPr>
        <p:txBody>
          <a:bodyPr wrap="square" rtlCol="0">
            <a:spAutoFit/>
          </a:bodyPr>
          <a:lstStyle/>
          <a:p>
            <a:r>
              <a:rPr lang="en-GB" sz="3600" dirty="0" smtClean="0"/>
              <a:t>27yrs</a:t>
            </a:r>
            <a:endParaRPr lang="en-GB" sz="3600" dirty="0"/>
          </a:p>
        </p:txBody>
      </p:sp>
      <p:sp>
        <p:nvSpPr>
          <p:cNvPr id="96" name="TextBox 95"/>
          <p:cNvSpPr txBox="1"/>
          <p:nvPr/>
        </p:nvSpPr>
        <p:spPr>
          <a:xfrm>
            <a:off x="3017392" y="37271481"/>
            <a:ext cx="1207536" cy="646331"/>
          </a:xfrm>
          <a:prstGeom prst="rect">
            <a:avLst/>
          </a:prstGeom>
          <a:noFill/>
        </p:spPr>
        <p:txBody>
          <a:bodyPr wrap="square" rtlCol="0">
            <a:spAutoFit/>
          </a:bodyPr>
          <a:lstStyle/>
          <a:p>
            <a:r>
              <a:rPr lang="en-GB" sz="3600" dirty="0" smtClean="0"/>
              <a:t>25yrs</a:t>
            </a:r>
            <a:endParaRPr lang="en-GB" sz="3600" dirty="0"/>
          </a:p>
        </p:txBody>
      </p:sp>
      <p:sp>
        <p:nvSpPr>
          <p:cNvPr id="97" name="TextBox 96"/>
          <p:cNvSpPr txBox="1"/>
          <p:nvPr/>
        </p:nvSpPr>
        <p:spPr>
          <a:xfrm>
            <a:off x="3950073" y="39705100"/>
            <a:ext cx="3374456" cy="1200329"/>
          </a:xfrm>
          <a:prstGeom prst="rect">
            <a:avLst/>
          </a:prstGeom>
          <a:noFill/>
        </p:spPr>
        <p:txBody>
          <a:bodyPr wrap="square" rtlCol="0">
            <a:spAutoFit/>
          </a:bodyPr>
          <a:lstStyle/>
          <a:p>
            <a:r>
              <a:rPr lang="en-GB" sz="3600" dirty="0" smtClean="0"/>
              <a:t>3yrs</a:t>
            </a:r>
          </a:p>
          <a:p>
            <a:r>
              <a:rPr lang="en-GB" sz="3600" dirty="0" smtClean="0"/>
              <a:t>Needs DNA test</a:t>
            </a:r>
            <a:endParaRPr lang="en-GB" sz="3600" dirty="0"/>
          </a:p>
        </p:txBody>
      </p:sp>
      <p:sp>
        <p:nvSpPr>
          <p:cNvPr id="98" name="TextBox 97"/>
          <p:cNvSpPr txBox="1"/>
          <p:nvPr/>
        </p:nvSpPr>
        <p:spPr>
          <a:xfrm>
            <a:off x="7400123" y="37271479"/>
            <a:ext cx="1399675" cy="646331"/>
          </a:xfrm>
          <a:prstGeom prst="rect">
            <a:avLst/>
          </a:prstGeom>
          <a:noFill/>
        </p:spPr>
        <p:txBody>
          <a:bodyPr wrap="square" rtlCol="0">
            <a:spAutoFit/>
          </a:bodyPr>
          <a:lstStyle/>
          <a:p>
            <a:r>
              <a:rPr lang="en-GB" sz="3600" dirty="0" smtClean="0"/>
              <a:t>17yrs</a:t>
            </a:r>
            <a:endParaRPr lang="en-GB" sz="3600" dirty="0"/>
          </a:p>
        </p:txBody>
      </p:sp>
      <p:sp>
        <p:nvSpPr>
          <p:cNvPr id="99" name="TextBox 98"/>
          <p:cNvSpPr txBox="1"/>
          <p:nvPr/>
        </p:nvSpPr>
        <p:spPr>
          <a:xfrm>
            <a:off x="9518409" y="37274890"/>
            <a:ext cx="1424972" cy="646331"/>
          </a:xfrm>
          <a:prstGeom prst="rect">
            <a:avLst/>
          </a:prstGeom>
          <a:noFill/>
        </p:spPr>
        <p:txBody>
          <a:bodyPr wrap="square" rtlCol="0">
            <a:spAutoFit/>
          </a:bodyPr>
          <a:lstStyle/>
          <a:p>
            <a:r>
              <a:rPr lang="en-GB" sz="3600" dirty="0" smtClean="0"/>
              <a:t>15yrs</a:t>
            </a:r>
            <a:endParaRPr lang="en-GB" sz="3600" dirty="0"/>
          </a:p>
        </p:txBody>
      </p:sp>
      <p:sp>
        <p:nvSpPr>
          <p:cNvPr id="100" name="TextBox 99"/>
          <p:cNvSpPr txBox="1"/>
          <p:nvPr/>
        </p:nvSpPr>
        <p:spPr>
          <a:xfrm>
            <a:off x="13449420" y="33851599"/>
            <a:ext cx="1857512" cy="1200329"/>
          </a:xfrm>
          <a:prstGeom prst="rect">
            <a:avLst/>
          </a:prstGeom>
          <a:noFill/>
        </p:spPr>
        <p:txBody>
          <a:bodyPr wrap="square" rtlCol="0">
            <a:spAutoFit/>
          </a:bodyPr>
          <a:lstStyle/>
          <a:p>
            <a:r>
              <a:rPr lang="en-GB" sz="3600" dirty="0" smtClean="0"/>
              <a:t>TC 4.8</a:t>
            </a:r>
          </a:p>
          <a:p>
            <a:r>
              <a:rPr lang="en-GB" sz="3600" dirty="0" smtClean="0"/>
              <a:t>LDL 2.0</a:t>
            </a:r>
            <a:endParaRPr lang="en-GB" sz="3600" dirty="0"/>
          </a:p>
        </p:txBody>
      </p:sp>
      <p:sp>
        <p:nvSpPr>
          <p:cNvPr id="101" name="TextBox 100"/>
          <p:cNvSpPr txBox="1"/>
          <p:nvPr/>
        </p:nvSpPr>
        <p:spPr>
          <a:xfrm>
            <a:off x="23047657" y="33971554"/>
            <a:ext cx="1810019" cy="1200329"/>
          </a:xfrm>
          <a:prstGeom prst="rect">
            <a:avLst/>
          </a:prstGeom>
          <a:noFill/>
        </p:spPr>
        <p:txBody>
          <a:bodyPr wrap="square" rtlCol="0">
            <a:spAutoFit/>
          </a:bodyPr>
          <a:lstStyle/>
          <a:p>
            <a:r>
              <a:rPr lang="en-GB" sz="3600" dirty="0" smtClean="0"/>
              <a:t>TC 8.2</a:t>
            </a:r>
          </a:p>
          <a:p>
            <a:r>
              <a:rPr lang="en-GB" sz="3600" dirty="0" smtClean="0"/>
              <a:t>LDL 5.9</a:t>
            </a:r>
            <a:endParaRPr lang="en-GB" sz="3600" dirty="0"/>
          </a:p>
        </p:txBody>
      </p:sp>
      <p:sp>
        <p:nvSpPr>
          <p:cNvPr id="102" name="TextBox 101"/>
          <p:cNvSpPr txBox="1"/>
          <p:nvPr/>
        </p:nvSpPr>
        <p:spPr>
          <a:xfrm>
            <a:off x="23047657" y="37136863"/>
            <a:ext cx="1647361" cy="646331"/>
          </a:xfrm>
          <a:prstGeom prst="rect">
            <a:avLst/>
          </a:prstGeom>
          <a:noFill/>
        </p:spPr>
        <p:txBody>
          <a:bodyPr wrap="square" rtlCol="0">
            <a:spAutoFit/>
          </a:bodyPr>
          <a:lstStyle/>
          <a:p>
            <a:r>
              <a:rPr lang="en-GB" sz="3600" dirty="0" smtClean="0"/>
              <a:t>31yrs</a:t>
            </a:r>
          </a:p>
        </p:txBody>
      </p:sp>
      <p:sp>
        <p:nvSpPr>
          <p:cNvPr id="103" name="TextBox 102"/>
          <p:cNvSpPr txBox="1"/>
          <p:nvPr/>
        </p:nvSpPr>
        <p:spPr>
          <a:xfrm>
            <a:off x="25128491" y="37077730"/>
            <a:ext cx="1549833" cy="646331"/>
          </a:xfrm>
          <a:prstGeom prst="rect">
            <a:avLst/>
          </a:prstGeom>
          <a:noFill/>
        </p:spPr>
        <p:txBody>
          <a:bodyPr wrap="square" rtlCol="0">
            <a:spAutoFit/>
          </a:bodyPr>
          <a:lstStyle/>
          <a:p>
            <a:r>
              <a:rPr lang="en-GB" sz="3600" dirty="0" smtClean="0"/>
              <a:t>28yrs</a:t>
            </a:r>
            <a:endParaRPr lang="en-GB" sz="3600" dirty="0"/>
          </a:p>
        </p:txBody>
      </p:sp>
      <p:sp>
        <p:nvSpPr>
          <p:cNvPr id="104" name="TextBox 103"/>
          <p:cNvSpPr txBox="1"/>
          <p:nvPr/>
        </p:nvSpPr>
        <p:spPr>
          <a:xfrm>
            <a:off x="20895310" y="39691015"/>
            <a:ext cx="2010477" cy="646331"/>
          </a:xfrm>
          <a:prstGeom prst="rect">
            <a:avLst/>
          </a:prstGeom>
          <a:noFill/>
        </p:spPr>
        <p:txBody>
          <a:bodyPr wrap="square" rtlCol="0">
            <a:spAutoFit/>
          </a:bodyPr>
          <a:lstStyle/>
          <a:p>
            <a:r>
              <a:rPr lang="en-GB" sz="3600" dirty="0" smtClean="0"/>
              <a:t>8yrs</a:t>
            </a:r>
            <a:endParaRPr lang="en-GB" sz="3600" dirty="0"/>
          </a:p>
        </p:txBody>
      </p:sp>
      <p:sp>
        <p:nvSpPr>
          <p:cNvPr id="105" name="Oval 104"/>
          <p:cNvSpPr/>
          <p:nvPr/>
        </p:nvSpPr>
        <p:spPr>
          <a:xfrm>
            <a:off x="4179364" y="38541213"/>
            <a:ext cx="1083601" cy="108359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p:cNvSpPr/>
          <p:nvPr/>
        </p:nvSpPr>
        <p:spPr>
          <a:xfrm>
            <a:off x="20895310" y="38541213"/>
            <a:ext cx="1083601" cy="108359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7" name="Straight Connector 106"/>
          <p:cNvCxnSpPr/>
          <p:nvPr/>
        </p:nvCxnSpPr>
        <p:spPr>
          <a:xfrm>
            <a:off x="22565259" y="36565959"/>
            <a:ext cx="0" cy="16184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21437110" y="38184438"/>
            <a:ext cx="233612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Straight Connector 108"/>
          <p:cNvCxnSpPr>
            <a:endCxn id="106" idx="0"/>
          </p:cNvCxnSpPr>
          <p:nvPr/>
        </p:nvCxnSpPr>
        <p:spPr>
          <a:xfrm>
            <a:off x="21437110" y="38184438"/>
            <a:ext cx="1" cy="3567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Straight Connector 109"/>
          <p:cNvCxnSpPr>
            <a:endCxn id="55" idx="0"/>
          </p:cNvCxnSpPr>
          <p:nvPr/>
        </p:nvCxnSpPr>
        <p:spPr>
          <a:xfrm>
            <a:off x="23773237" y="38184438"/>
            <a:ext cx="0" cy="343078"/>
          </a:xfrm>
          <a:prstGeom prst="line">
            <a:avLst/>
          </a:prstGeom>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23269237" y="39728814"/>
            <a:ext cx="1144481" cy="646331"/>
          </a:xfrm>
          <a:prstGeom prst="rect">
            <a:avLst/>
          </a:prstGeom>
          <a:noFill/>
        </p:spPr>
        <p:txBody>
          <a:bodyPr wrap="square" rtlCol="0">
            <a:spAutoFit/>
          </a:bodyPr>
          <a:lstStyle/>
          <a:p>
            <a:r>
              <a:rPr lang="en-GB" sz="3600" dirty="0" smtClean="0"/>
              <a:t>5yrs</a:t>
            </a:r>
            <a:endParaRPr lang="en-GB" sz="3600" dirty="0"/>
          </a:p>
        </p:txBody>
      </p:sp>
      <p:sp>
        <p:nvSpPr>
          <p:cNvPr id="112" name="TextBox 111"/>
          <p:cNvSpPr txBox="1"/>
          <p:nvPr/>
        </p:nvSpPr>
        <p:spPr>
          <a:xfrm>
            <a:off x="12457086" y="39969153"/>
            <a:ext cx="5342876" cy="646331"/>
          </a:xfrm>
          <a:prstGeom prst="rect">
            <a:avLst/>
          </a:prstGeom>
          <a:noFill/>
        </p:spPr>
        <p:txBody>
          <a:bodyPr wrap="square" rtlCol="0">
            <a:spAutoFit/>
          </a:bodyPr>
          <a:lstStyle/>
          <a:p>
            <a:r>
              <a:rPr lang="en-GB" sz="3600" dirty="0" smtClean="0"/>
              <a:t>No need for DNA test</a:t>
            </a:r>
            <a:endParaRPr lang="en-GB" sz="3600" dirty="0"/>
          </a:p>
        </p:txBody>
      </p:sp>
      <p:sp>
        <p:nvSpPr>
          <p:cNvPr id="113" name="Multiply 112"/>
          <p:cNvSpPr/>
          <p:nvPr/>
        </p:nvSpPr>
        <p:spPr>
          <a:xfrm>
            <a:off x="3455314" y="32913756"/>
            <a:ext cx="541801" cy="39604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TextBox 127"/>
          <p:cNvSpPr txBox="1"/>
          <p:nvPr/>
        </p:nvSpPr>
        <p:spPr>
          <a:xfrm>
            <a:off x="27376925" y="35680048"/>
            <a:ext cx="7245688" cy="5509200"/>
          </a:xfrm>
          <a:prstGeom prst="rect">
            <a:avLst/>
          </a:prstGeom>
          <a:noFill/>
        </p:spPr>
        <p:txBody>
          <a:bodyPr wrap="square" rtlCol="0">
            <a:spAutoFit/>
          </a:bodyPr>
          <a:lstStyle/>
          <a:p>
            <a:pPr algn="just"/>
            <a:r>
              <a:rPr lang="en-GB" sz="4400" dirty="0" smtClean="0"/>
              <a:t>5</a:t>
            </a:r>
            <a:r>
              <a:rPr lang="en-GB" sz="4400" dirty="0" smtClean="0"/>
              <a:t>: Subsequent </a:t>
            </a:r>
            <a:r>
              <a:rPr lang="en-GB" sz="4400" dirty="0"/>
              <a:t>cascade tests revealed that two of his four children had inherited the condition. His grandchild is due to be tested. In addition, his sister, niece, nephew and great niece have  been found to carry the gene mutation. </a:t>
            </a:r>
          </a:p>
        </p:txBody>
      </p:sp>
      <p:sp>
        <p:nvSpPr>
          <p:cNvPr id="129" name="TextBox 128"/>
          <p:cNvSpPr txBox="1"/>
          <p:nvPr/>
        </p:nvSpPr>
        <p:spPr>
          <a:xfrm>
            <a:off x="720330" y="41981336"/>
            <a:ext cx="33771752" cy="2800767"/>
          </a:xfrm>
          <a:prstGeom prst="rect">
            <a:avLst/>
          </a:prstGeom>
          <a:noFill/>
        </p:spPr>
        <p:txBody>
          <a:bodyPr wrap="square" rtlCol="0">
            <a:spAutoFit/>
          </a:bodyPr>
          <a:lstStyle/>
          <a:p>
            <a:pPr algn="just"/>
            <a:r>
              <a:rPr lang="en-GB" sz="4400" b="1" dirty="0" smtClean="0"/>
              <a:t>Clinical Outcomes</a:t>
            </a:r>
          </a:p>
          <a:p>
            <a:pPr algn="just"/>
            <a:r>
              <a:rPr lang="en-GB" sz="4400" dirty="0" smtClean="0"/>
              <a:t>Over a 13 month period*, DNA testing has confirmed a diagnosis of FH in 75 patients. </a:t>
            </a:r>
            <a:r>
              <a:rPr lang="en-GB" sz="4400" b="1" dirty="0" smtClean="0"/>
              <a:t>41% (31) of these were relatives identified as a result of cascade testing, without which they would have been missed. </a:t>
            </a:r>
            <a:r>
              <a:rPr lang="en-GB" sz="4400" dirty="0" smtClean="0"/>
              <a:t>Detection </a:t>
            </a:r>
            <a:r>
              <a:rPr lang="en-GB" sz="4400" dirty="0"/>
              <a:t>of FH through families has a direct impact on patient outcomes as referral to </a:t>
            </a:r>
            <a:r>
              <a:rPr lang="en-GB" sz="4400" dirty="0" smtClean="0"/>
              <a:t>the lipid </a:t>
            </a:r>
            <a:r>
              <a:rPr lang="en-GB" sz="4400" dirty="0"/>
              <a:t>service, including to the paediatric team, gives previously unscreened and at-risk individuals access to life-saving intervention</a:t>
            </a:r>
            <a:r>
              <a:rPr lang="en-GB" sz="4400" dirty="0" smtClean="0"/>
              <a:t>.</a:t>
            </a:r>
            <a:endParaRPr lang="en-GB" sz="4400" dirty="0"/>
          </a:p>
        </p:txBody>
      </p:sp>
      <p:pic>
        <p:nvPicPr>
          <p:cNvPr id="131" name="Picture 2" descr="C:\Users\jl4w\AppData\Local\Microsoft\Windows\Temporary Internet Files\Content.Outlook\CR2P8Y31\BHF Logo_CMYK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55778" y="45761501"/>
            <a:ext cx="3240843" cy="4212704"/>
          </a:xfrm>
          <a:prstGeom prst="rect">
            <a:avLst/>
          </a:prstGeom>
          <a:noFill/>
          <a:extLst>
            <a:ext uri="{909E8E84-426E-40DD-AFC4-6F175D3DCCD1}">
              <a14:hiddenFill xmlns:a14="http://schemas.microsoft.com/office/drawing/2010/main">
                <a:solidFill>
                  <a:srgbClr val="FFFFFF"/>
                </a:solidFill>
              </a14:hiddenFill>
            </a:ext>
          </a:extLst>
        </p:spPr>
      </p:pic>
      <p:sp>
        <p:nvSpPr>
          <p:cNvPr id="132" name="TextBox 131"/>
          <p:cNvSpPr txBox="1"/>
          <p:nvPr/>
        </p:nvSpPr>
        <p:spPr>
          <a:xfrm>
            <a:off x="13978194" y="48549983"/>
            <a:ext cx="11296761" cy="1446550"/>
          </a:xfrm>
          <a:prstGeom prst="rect">
            <a:avLst/>
          </a:prstGeom>
          <a:noFill/>
        </p:spPr>
        <p:txBody>
          <a:bodyPr wrap="square" rtlCol="0">
            <a:spAutoFit/>
          </a:bodyPr>
          <a:lstStyle/>
          <a:p>
            <a:r>
              <a:rPr lang="en-GB" sz="4400" dirty="0"/>
              <a:t>¹ National Institute for Clinical Excellence (2008)</a:t>
            </a:r>
          </a:p>
          <a:p>
            <a:r>
              <a:rPr lang="en-GB" sz="4400" dirty="0"/>
              <a:t>² Department of Health</a:t>
            </a:r>
          </a:p>
        </p:txBody>
      </p:sp>
      <p:sp>
        <p:nvSpPr>
          <p:cNvPr id="134" name="TextBox 133"/>
          <p:cNvSpPr txBox="1"/>
          <p:nvPr/>
        </p:nvSpPr>
        <p:spPr>
          <a:xfrm>
            <a:off x="13897794" y="46943498"/>
            <a:ext cx="15441971" cy="1446550"/>
          </a:xfrm>
          <a:prstGeom prst="rect">
            <a:avLst/>
          </a:prstGeom>
          <a:noFill/>
        </p:spPr>
        <p:txBody>
          <a:bodyPr wrap="square" rtlCol="0">
            <a:spAutoFit/>
          </a:bodyPr>
          <a:lstStyle/>
          <a:p>
            <a:pPr algn="just"/>
            <a:r>
              <a:rPr lang="en-GB" sz="4400" dirty="0" smtClean="0"/>
              <a:t>* Mar 2015 – Apr 2016. Updated since submission of abstract, which recorded DNA results over nine months (Mar-Nov 2015). </a:t>
            </a:r>
          </a:p>
        </p:txBody>
      </p:sp>
      <p:sp>
        <p:nvSpPr>
          <p:cNvPr id="138" name="Rounded Rectangle 137"/>
          <p:cNvSpPr/>
          <p:nvPr/>
        </p:nvSpPr>
        <p:spPr>
          <a:xfrm>
            <a:off x="1005234" y="11521951"/>
            <a:ext cx="26850326" cy="56323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Multiply 138"/>
          <p:cNvSpPr/>
          <p:nvPr/>
        </p:nvSpPr>
        <p:spPr>
          <a:xfrm>
            <a:off x="27690786" y="30591237"/>
            <a:ext cx="541801" cy="39604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Rounded Rectangle 150"/>
          <p:cNvSpPr/>
          <p:nvPr/>
        </p:nvSpPr>
        <p:spPr>
          <a:xfrm>
            <a:off x="23269237" y="19695073"/>
            <a:ext cx="9926701" cy="731388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TextBox 154"/>
          <p:cNvSpPr txBox="1"/>
          <p:nvPr/>
        </p:nvSpPr>
        <p:spPr>
          <a:xfrm>
            <a:off x="24613484" y="20034551"/>
            <a:ext cx="1416038" cy="584775"/>
          </a:xfrm>
          <a:prstGeom prst="rect">
            <a:avLst/>
          </a:prstGeom>
          <a:noFill/>
        </p:spPr>
        <p:txBody>
          <a:bodyPr wrap="square" rtlCol="0">
            <a:spAutoFit/>
          </a:bodyPr>
          <a:lstStyle/>
          <a:p>
            <a:r>
              <a:rPr lang="en-GB" sz="3200" b="1" dirty="0" smtClean="0"/>
              <a:t>Key:</a:t>
            </a:r>
            <a:endParaRPr lang="en-GB" sz="3200" b="1" dirty="0"/>
          </a:p>
        </p:txBody>
      </p:sp>
      <p:sp>
        <p:nvSpPr>
          <p:cNvPr id="124" name="Rectangle 123"/>
          <p:cNvSpPr/>
          <p:nvPr/>
        </p:nvSpPr>
        <p:spPr>
          <a:xfrm>
            <a:off x="28594635" y="20973364"/>
            <a:ext cx="756000" cy="756000"/>
          </a:xfrm>
          <a:prstGeom prst="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TextBox 124"/>
          <p:cNvSpPr txBox="1"/>
          <p:nvPr/>
        </p:nvSpPr>
        <p:spPr>
          <a:xfrm>
            <a:off x="29586885" y="21144589"/>
            <a:ext cx="2964856" cy="584775"/>
          </a:xfrm>
          <a:prstGeom prst="rect">
            <a:avLst/>
          </a:prstGeom>
          <a:noFill/>
        </p:spPr>
        <p:txBody>
          <a:bodyPr wrap="square" rtlCol="0">
            <a:spAutoFit/>
          </a:bodyPr>
          <a:lstStyle/>
          <a:p>
            <a:r>
              <a:rPr lang="en-GB" sz="3200" dirty="0" smtClean="0"/>
              <a:t>Male unaffected</a:t>
            </a:r>
            <a:endParaRPr lang="en-GB" sz="3200" dirty="0"/>
          </a:p>
        </p:txBody>
      </p:sp>
      <p:sp>
        <p:nvSpPr>
          <p:cNvPr id="126" name="Oval 125"/>
          <p:cNvSpPr/>
          <p:nvPr/>
        </p:nvSpPr>
        <p:spPr>
          <a:xfrm>
            <a:off x="28594635" y="22416948"/>
            <a:ext cx="756000" cy="756000"/>
          </a:xfrm>
          <a:prstGeom prst="ellipse">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TextBox 126"/>
          <p:cNvSpPr txBox="1"/>
          <p:nvPr/>
        </p:nvSpPr>
        <p:spPr>
          <a:xfrm>
            <a:off x="25536117" y="22514955"/>
            <a:ext cx="2908058" cy="584775"/>
          </a:xfrm>
          <a:prstGeom prst="rect">
            <a:avLst/>
          </a:prstGeom>
          <a:noFill/>
        </p:spPr>
        <p:txBody>
          <a:bodyPr wrap="square" rtlCol="0">
            <a:spAutoFit/>
          </a:bodyPr>
          <a:lstStyle/>
          <a:p>
            <a:r>
              <a:rPr lang="en-GB" sz="3200" dirty="0" smtClean="0"/>
              <a:t>Female affected</a:t>
            </a:r>
            <a:endParaRPr lang="en-GB" sz="3200" dirty="0"/>
          </a:p>
        </p:txBody>
      </p:sp>
      <p:sp>
        <p:nvSpPr>
          <p:cNvPr id="133" name="Oval 132"/>
          <p:cNvSpPr/>
          <p:nvPr/>
        </p:nvSpPr>
        <p:spPr>
          <a:xfrm>
            <a:off x="25802538" y="23838282"/>
            <a:ext cx="756000" cy="756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Rectangle 134"/>
          <p:cNvSpPr/>
          <p:nvPr/>
        </p:nvSpPr>
        <p:spPr>
          <a:xfrm>
            <a:off x="24635064" y="23838282"/>
            <a:ext cx="756000" cy="756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TextBox 135"/>
          <p:cNvSpPr txBox="1"/>
          <p:nvPr/>
        </p:nvSpPr>
        <p:spPr>
          <a:xfrm>
            <a:off x="26997223" y="24009507"/>
            <a:ext cx="3960440" cy="584775"/>
          </a:xfrm>
          <a:prstGeom prst="rect">
            <a:avLst/>
          </a:prstGeom>
          <a:noFill/>
        </p:spPr>
        <p:txBody>
          <a:bodyPr wrap="square" rtlCol="0">
            <a:spAutoFit/>
          </a:bodyPr>
          <a:lstStyle/>
          <a:p>
            <a:r>
              <a:rPr lang="en-GB" sz="3200" dirty="0" smtClean="0"/>
              <a:t>Not DNA tested</a:t>
            </a:r>
            <a:endParaRPr lang="en-GB" sz="3200" dirty="0"/>
          </a:p>
        </p:txBody>
      </p:sp>
      <p:pic>
        <p:nvPicPr>
          <p:cNvPr id="23" name="Picture 22" descr="Royal Free London foundation trustCOL.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6354" y="47525952"/>
            <a:ext cx="10926688" cy="1872208"/>
          </a:xfrm>
          <a:prstGeom prst="rect">
            <a:avLst/>
          </a:prstGeom>
        </p:spPr>
      </p:pic>
      <p:sp>
        <p:nvSpPr>
          <p:cNvPr id="30" name="Down Arrow 29"/>
          <p:cNvSpPr/>
          <p:nvPr/>
        </p:nvSpPr>
        <p:spPr>
          <a:xfrm rot="18277875" flipH="1">
            <a:off x="24988136" y="25432164"/>
            <a:ext cx="225632" cy="901897"/>
          </a:xfrm>
          <a:prstGeom prst="downArrow">
            <a:avLst>
              <a:gd name="adj1" fmla="val 50000"/>
              <a:gd name="adj2" fmla="val 504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Minus 30"/>
          <p:cNvSpPr/>
          <p:nvPr/>
        </p:nvSpPr>
        <p:spPr>
          <a:xfrm rot="18916683">
            <a:off x="8037672" y="20366063"/>
            <a:ext cx="2728691" cy="101347"/>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Minus 146"/>
          <p:cNvSpPr/>
          <p:nvPr/>
        </p:nvSpPr>
        <p:spPr>
          <a:xfrm rot="18916683">
            <a:off x="10702052" y="29850388"/>
            <a:ext cx="2728691" cy="101347"/>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Minus 147"/>
          <p:cNvSpPr/>
          <p:nvPr/>
        </p:nvSpPr>
        <p:spPr>
          <a:xfrm rot="18916683">
            <a:off x="13695271" y="29742535"/>
            <a:ext cx="2728691" cy="101347"/>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Down Arrow 148"/>
          <p:cNvSpPr/>
          <p:nvPr/>
        </p:nvSpPr>
        <p:spPr>
          <a:xfrm rot="18277875" flipH="1">
            <a:off x="5089320" y="22868949"/>
            <a:ext cx="225632" cy="901897"/>
          </a:xfrm>
          <a:prstGeom prst="downArrow">
            <a:avLst>
              <a:gd name="adj1" fmla="val 50000"/>
              <a:gd name="adj2" fmla="val 504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Down Arrow 149"/>
          <p:cNvSpPr/>
          <p:nvPr/>
        </p:nvSpPr>
        <p:spPr>
          <a:xfrm rot="18277875" flipH="1">
            <a:off x="2951453" y="32087375"/>
            <a:ext cx="225632" cy="901897"/>
          </a:xfrm>
          <a:prstGeom prst="downArrow">
            <a:avLst>
              <a:gd name="adj1" fmla="val 50000"/>
              <a:gd name="adj2" fmla="val 504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69113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1391</TotalTime>
  <Words>692</Words>
  <Application>Microsoft Office PowerPoint</Application>
  <PresentationFormat>Custom</PresentationFormat>
  <Paragraphs>62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Royal Free London NHS Foundation Trust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nr2o</dc:creator>
  <cp:lastModifiedBy>Lungley, Julia</cp:lastModifiedBy>
  <cp:revision>96</cp:revision>
  <cp:lastPrinted>2016-06-28T08:57:18Z</cp:lastPrinted>
  <dcterms:created xsi:type="dcterms:W3CDTF">2014-06-21T11:26:40Z</dcterms:created>
  <dcterms:modified xsi:type="dcterms:W3CDTF">2016-06-28T09:05:59Z</dcterms:modified>
</cp:coreProperties>
</file>